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58" r:id="rId4"/>
    <p:sldMasterId id="2147483674" r:id="rId5"/>
  </p:sldMasterIdLst>
  <p:notesMasterIdLst>
    <p:notesMasterId r:id="rId13"/>
  </p:notesMasterIdLst>
  <p:handoutMasterIdLst>
    <p:handoutMasterId r:id="rId14"/>
  </p:handoutMasterIdLst>
  <p:sldIdLst>
    <p:sldId id="260" r:id="rId6"/>
    <p:sldId id="261" r:id="rId7"/>
    <p:sldId id="262" r:id="rId8"/>
    <p:sldId id="266" r:id="rId9"/>
    <p:sldId id="267" r:id="rId10"/>
    <p:sldId id="263" r:id="rId11"/>
    <p:sldId id="3492" r:id="rId12"/>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ECFF"/>
    <a:srgbClr val="CDB6FF"/>
    <a:srgbClr val="340E4B"/>
    <a:srgbClr val="29084C"/>
    <a:srgbClr val="16082A"/>
    <a:srgbClr val="17092C"/>
    <a:srgbClr val="A984FF"/>
    <a:srgbClr val="F6B9FF"/>
    <a:srgbClr val="D3E8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F7DD46-52C8-9E4E-9695-B737A5D90319}" v="2" dt="2026-01-26T08:38:32.0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05"/>
    <p:restoredTop sz="75723"/>
  </p:normalViewPr>
  <p:slideViewPr>
    <p:cSldViewPr snapToGrid="0">
      <p:cViewPr varScale="1">
        <p:scale>
          <a:sx n="76" d="100"/>
          <a:sy n="76" d="100"/>
        </p:scale>
        <p:origin x="208" y="256"/>
      </p:cViewPr>
      <p:guideLst/>
    </p:cSldViewPr>
  </p:slideViewPr>
  <p:notesTextViewPr>
    <p:cViewPr>
      <p:scale>
        <a:sx n="1" d="1"/>
        <a:sy n="1" d="1"/>
      </p:scale>
      <p:origin x="0" y="-24"/>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presProps" Target="presProps.xml"/><Relationship Id="rId10" Type="http://schemas.openxmlformats.org/officeDocument/2006/relationships/slide" Target="slides/slide5.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åkon Winje" userId="b7f99ff7-95ec-44c2-b54b-18eab6d10450" providerId="ADAL" clId="{9ACB7DB9-A177-510C-BC72-459331AC530E}"/>
    <pc:docChg chg="undo custSel addSld delSld modSld modMainMaster">
      <pc:chgData name="Håkon Winje" userId="b7f99ff7-95ec-44c2-b54b-18eab6d10450" providerId="ADAL" clId="{9ACB7DB9-A177-510C-BC72-459331AC530E}" dt="2026-01-26T08:38:32.098" v="204"/>
      <pc:docMkLst>
        <pc:docMk/>
      </pc:docMkLst>
      <pc:sldChg chg="modSp add mod modClrScheme modAnim chgLayout">
        <pc:chgData name="Håkon Winje" userId="b7f99ff7-95ec-44c2-b54b-18eab6d10450" providerId="ADAL" clId="{9ACB7DB9-A177-510C-BC72-459331AC530E}" dt="2026-01-26T08:38:32.098" v="204"/>
        <pc:sldMkLst>
          <pc:docMk/>
          <pc:sldMk cId="54349066" sldId="3492"/>
        </pc:sldMkLst>
        <pc:picChg chg="mod">
          <ac:chgData name="Håkon Winje" userId="b7f99ff7-95ec-44c2-b54b-18eab6d10450" providerId="ADAL" clId="{9ACB7DB9-A177-510C-BC72-459331AC530E}" dt="2026-01-26T08:38:12.029" v="203" actId="1076"/>
          <ac:picMkLst>
            <pc:docMk/>
            <pc:sldMk cId="54349066" sldId="3492"/>
            <ac:picMk id="3" creationId="{6DDC7BA9-67F1-44BC-8291-438546116472}"/>
          </ac:picMkLst>
        </pc:picChg>
        <pc:picChg chg="mod">
          <ac:chgData name="Håkon Winje" userId="b7f99ff7-95ec-44c2-b54b-18eab6d10450" providerId="ADAL" clId="{9ACB7DB9-A177-510C-BC72-459331AC530E}" dt="2026-01-26T08:37:56.127" v="197" actId="167"/>
          <ac:picMkLst>
            <pc:docMk/>
            <pc:sldMk cId="54349066" sldId="3492"/>
            <ac:picMk id="9" creationId="{95F24F03-2EB0-FA99-20F3-2979348B82B1}"/>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BE13437A-377F-7AE0-9200-FBD3785981F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90BB295-8444-0D53-A3FF-2AB4664455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8F83303-336E-424D-A5D8-7F7FC252CBAF}" type="datetimeFigureOut">
              <a:rPr lang="nb-NO" smtClean="0"/>
              <a:t>26.01.2026</a:t>
            </a:fld>
            <a:endParaRPr lang="nb-NO"/>
          </a:p>
        </p:txBody>
      </p:sp>
      <p:sp>
        <p:nvSpPr>
          <p:cNvPr id="4" name="Plassholder for bunntekst 3">
            <a:extLst>
              <a:ext uri="{FF2B5EF4-FFF2-40B4-BE49-F238E27FC236}">
                <a16:creationId xmlns:a16="http://schemas.microsoft.com/office/drawing/2014/main" id="{3178D7EB-AB2B-5773-F192-9DF357E9593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31D7F449-80D9-39CA-97D0-F335A0917AF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71B950-ED27-9344-B5B9-447D5477CD1C}" type="slidenum">
              <a:rPr lang="nb-NO" smtClean="0"/>
              <a:t>‹#›</a:t>
            </a:fld>
            <a:endParaRPr lang="nb-NO"/>
          </a:p>
        </p:txBody>
      </p:sp>
    </p:spTree>
    <p:extLst>
      <p:ext uri="{BB962C8B-B14F-4D97-AF65-F5344CB8AC3E}">
        <p14:creationId xmlns:p14="http://schemas.microsoft.com/office/powerpoint/2010/main" val="316395951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968770-8AF5-F54D-9240-C2A1D050F612}" type="datetimeFigureOut">
              <a:rPr lang="nb-NO" smtClean="0"/>
              <a:t>26.01.2026</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09FFCF-CCA8-184C-AA3B-C843BE0552D9}" type="slidenum">
              <a:rPr lang="nb-NO" smtClean="0"/>
              <a:t>‹#›</a:t>
            </a:fld>
            <a:endParaRPr lang="nb-NO"/>
          </a:p>
        </p:txBody>
      </p:sp>
    </p:spTree>
    <p:extLst>
      <p:ext uri="{BB962C8B-B14F-4D97-AF65-F5344CB8AC3E}">
        <p14:creationId xmlns:p14="http://schemas.microsoft.com/office/powerpoint/2010/main" val="372542025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0</a:t>
            </a:fld>
            <a:endParaRPr lang="nb-NO"/>
          </a:p>
        </p:txBody>
      </p:sp>
    </p:spTree>
    <p:extLst>
      <p:ext uri="{BB962C8B-B14F-4D97-AF65-F5344CB8AC3E}">
        <p14:creationId xmlns:p14="http://schemas.microsoft.com/office/powerpoint/2010/main" val="901414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I sentrum av kunnskapsmodellen er barnet selv. Modellen er formet som en trekant som representerer tre grunnleggende dimensjoner for barnets utvikling. Dette er barnets utvikling (barnets fungering på grunnleggende områder), foreldrenes omsorg (barnets omsorgssituasjon) og familie og miljø (barnets omgivelser)</a:t>
            </a:r>
          </a:p>
        </p:txBody>
      </p:sp>
      <p:sp>
        <p:nvSpPr>
          <p:cNvPr id="4" name="Plassholder for lysbildenummer 3"/>
          <p:cNvSpPr>
            <a:spLocks noGrp="1"/>
          </p:cNvSpPr>
          <p:nvPr>
            <p:ph type="sldNum" sz="quarter" idx="5"/>
          </p:nvPr>
        </p:nvSpPr>
        <p:spPr/>
        <p:txBody>
          <a:bodyPr/>
          <a:lstStyle/>
          <a:p>
            <a:fld id="{8F09FFCF-CCA8-184C-AA3B-C843BE0552D9}" type="slidenum">
              <a:rPr lang="nb-NO" smtClean="0"/>
              <a:t>1</a:t>
            </a:fld>
            <a:endParaRPr lang="nb-NO"/>
          </a:p>
        </p:txBody>
      </p:sp>
    </p:spTree>
    <p:extLst>
      <p:ext uri="{BB962C8B-B14F-4D97-AF65-F5344CB8AC3E}">
        <p14:creationId xmlns:p14="http://schemas.microsoft.com/office/powerpoint/2010/main" val="2059035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Barnekonvensjonen</a:t>
            </a:r>
          </a:p>
          <a:p>
            <a:r>
              <a:rPr lang="nb-NO" sz="1200" kern="1200" dirty="0">
                <a:solidFill>
                  <a:schemeClr val="tx1"/>
                </a:solidFill>
                <a:effectLst/>
                <a:latin typeface="+mn-lt"/>
                <a:ea typeface="+mn-ea"/>
                <a:cs typeface="+mn-cs"/>
              </a:rPr>
              <a:t>I kunnskapsmodellen er barns rettigheter og prinsippet om barnets beste tett sammenvevd. Modellen bygger på en forståelse av at barns rettigheter fra FNs barnekonvensjon alltid skal være utgangspunkt for beslutninger i tjenester som arbeider med barn. Konkret er flere av konvensjonens artikler koblet til modellens områder og temaer, </a:t>
            </a:r>
            <a:r>
              <a:rPr lang="nb-NO" sz="1200" b="0" kern="1200" dirty="0">
                <a:solidFill>
                  <a:schemeClr val="tx1"/>
                </a:solidFill>
                <a:effectLst/>
                <a:latin typeface="+mn-lt"/>
                <a:ea typeface="+mn-ea"/>
                <a:cs typeface="+mn-cs"/>
              </a:rPr>
              <a:t>som for eksempel: retten til beskyttelse, til helse og velferd, til utdanning, til å vokse opp i et trygt og kjærlighetsfullt miljø, til fritid, lek og kulturell aktivitet (Barnekonvensjonen, 1989). </a:t>
            </a:r>
            <a:r>
              <a:rPr lang="nb-NO" sz="1200" kern="1200" dirty="0">
                <a:solidFill>
                  <a:schemeClr val="tx1"/>
                </a:solidFill>
                <a:effectLst/>
                <a:latin typeface="+mn-lt"/>
                <a:ea typeface="+mn-ea"/>
                <a:cs typeface="+mn-cs"/>
              </a:rPr>
              <a:t>Som et praktisk verktøy har modellen til hensikt å sikre at barn blir lyttet til,  og at deres  rett til å bli hørt ivaretas i alle forhold som angår deres liv.</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2</a:t>
            </a:fld>
            <a:endParaRPr lang="nb-NO"/>
          </a:p>
        </p:txBody>
      </p:sp>
    </p:spTree>
    <p:extLst>
      <p:ext uri="{BB962C8B-B14F-4D97-AF65-F5344CB8AC3E}">
        <p14:creationId xmlns:p14="http://schemas.microsoft.com/office/powerpoint/2010/main" val="14963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err="1">
                <a:solidFill>
                  <a:schemeClr val="tx1"/>
                </a:solidFill>
                <a:effectLst/>
                <a:latin typeface="+mn-lt"/>
                <a:ea typeface="+mn-ea"/>
                <a:cs typeface="+mn-cs"/>
              </a:rPr>
              <a:t>Bronfenbrenners</a:t>
            </a:r>
            <a:r>
              <a:rPr lang="nb-NO" sz="1200" b="1" kern="1200" dirty="0">
                <a:solidFill>
                  <a:schemeClr val="tx1"/>
                </a:solidFill>
                <a:effectLst/>
                <a:latin typeface="+mn-lt"/>
                <a:ea typeface="+mn-ea"/>
                <a:cs typeface="+mn-cs"/>
              </a:rPr>
              <a:t> utviklingsøkologiske modell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sentral teoretisk forståelse bak modellen er den økologiske og systemiske tilnærmingen til barns utvikling, som er hentet fra </a:t>
            </a:r>
            <a:r>
              <a:rPr lang="nb-NO" sz="1200" kern="1200" dirty="0" err="1">
                <a:solidFill>
                  <a:schemeClr val="tx1"/>
                </a:solidFill>
                <a:effectLst/>
                <a:latin typeface="+mn-lt"/>
                <a:ea typeface="+mn-ea"/>
                <a:cs typeface="+mn-cs"/>
              </a:rPr>
              <a:t>Bronfenbrenners</a:t>
            </a:r>
            <a:r>
              <a:rPr lang="nb-NO" sz="1200" kern="1200" dirty="0">
                <a:solidFill>
                  <a:schemeClr val="tx1"/>
                </a:solidFill>
                <a:effectLst/>
                <a:latin typeface="+mn-lt"/>
                <a:ea typeface="+mn-ea"/>
                <a:cs typeface="+mn-cs"/>
              </a:rPr>
              <a:t> økologiske modell (1979). Denne modellen understreker viktigheten av å se barnet i sammenheng med flere miljøer eller «økologiske systemer». Et barns utvikling skjer i et gjensidig samspill mellom barnet og ulike deler av omgivelsene (systemer). For eksempel lever barnet i et system hjemme og et annet på skolen. Personene og omgivelsene nærmest barnet har vanligvis størst innvirkning, og de kan påvirke barnet både direkte, som for eksempel barnehage og skole, og indirekte, som for eksempel foreldrenes arbeidsplass. Når vi skal støtte barn er det derfor viktig å være oppmerksom på de ulike mikrosystemene barnet er en del av, samt på hvordan disse systemene henger sammen. Mikrosystemene er også en del av større samfunnsmessige, kulturelle og tidsmessige rammer. Alle disse systemene er i gjensidig samspill og påvirker barnets liv. Utviklingsperspektivet understreker at barns behov er dynamiske og endrer seg over tid i takt med deres vekst og utvikling. Det utviklingspsykologiske fundamentet i modellen hviler ikke på én enkelt teori, men på en samling av flere teorier som til sammen gir innsikt i barns utvikling. Eksempler på slike teorier er tilknytningsteori, teorier om utvikling av affektregulering, samt forskning på risiko- og beskyttelsesfaktorer. Hvert barn må forstås i lys av både biologi, psykologi og de omgivelsene som påvirker og påvirkes av barnet på komplekse måter. </a:t>
            </a:r>
          </a:p>
          <a:p>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3</a:t>
            </a:fld>
            <a:endParaRPr lang="nb-NO"/>
          </a:p>
        </p:txBody>
      </p:sp>
    </p:spTree>
    <p:extLst>
      <p:ext uri="{BB962C8B-B14F-4D97-AF65-F5344CB8AC3E}">
        <p14:creationId xmlns:p14="http://schemas.microsoft.com/office/powerpoint/2010/main" val="2117992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2CF3D0-FC13-0F45-C438-3F7BC1D4D364}"/>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630B8EC1-806A-125A-C383-04C6E1472125}"/>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C2073346-A183-1444-BCD0-D43CC7A37D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En annen sentral del av den faglige forståelsen i modellen er kunnskapen vi har om hvilke behov barn har i utviklingen. Modellen er bygget på tre hoveddimensjoner som representerer barnets grunnleggende behov. Under disse tre dimensjonene finnes det totalt 11 ulike behovsområder som knytter relevante temaer til seg. Modellen påpeker at når behovene dekkes, er det en beskyttelse for barns utvikling. Når behovene ikke blir dekket – av ulike årsaker – kan det innebære en risiko for barnets utvikling. </a:t>
            </a:r>
          </a:p>
          <a:p>
            <a:endParaRPr lang="nb-NO" dirty="0"/>
          </a:p>
        </p:txBody>
      </p:sp>
      <p:sp>
        <p:nvSpPr>
          <p:cNvPr id="4" name="Plassholder for lysbildenummer 3">
            <a:extLst>
              <a:ext uri="{FF2B5EF4-FFF2-40B4-BE49-F238E27FC236}">
                <a16:creationId xmlns:a16="http://schemas.microsoft.com/office/drawing/2014/main" id="{55C55DBC-D96E-010B-1596-030F1D7B1CD5}"/>
              </a:ext>
            </a:extLst>
          </p:cNvPr>
          <p:cNvSpPr>
            <a:spLocks noGrp="1"/>
          </p:cNvSpPr>
          <p:nvPr>
            <p:ph type="sldNum" sz="quarter" idx="5"/>
          </p:nvPr>
        </p:nvSpPr>
        <p:spPr/>
        <p:txBody>
          <a:bodyPr/>
          <a:lstStyle/>
          <a:p>
            <a:fld id="{8F09FFCF-CCA8-184C-AA3B-C843BE0552D9}" type="slidenum">
              <a:rPr lang="nb-NO" smtClean="0"/>
              <a:t>4</a:t>
            </a:fld>
            <a:endParaRPr lang="nb-NO"/>
          </a:p>
        </p:txBody>
      </p:sp>
    </p:spTree>
    <p:extLst>
      <p:ext uri="{BB962C8B-B14F-4D97-AF65-F5344CB8AC3E}">
        <p14:creationId xmlns:p14="http://schemas.microsoft.com/office/powerpoint/2010/main" val="2080826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Kunnskap om risiko og beskyttelse for utvikling</a:t>
            </a:r>
          </a:p>
          <a:p>
            <a:r>
              <a:rPr lang="nb-NO" sz="1200" kern="1200" dirty="0">
                <a:solidFill>
                  <a:schemeClr val="tx1"/>
                </a:solidFill>
                <a:effectLst/>
                <a:latin typeface="+mn-lt"/>
                <a:ea typeface="+mn-ea"/>
                <a:cs typeface="+mn-cs"/>
              </a:rPr>
              <a:t>På lik linje med kunnskapen om barns behov er også kunnskap om beskyttelse og risiko sentralt. Beskyttelse og risiko er tett knyttet til ressurser og belastninger i barnets nåværende situasjon. Vi kan si at belastning er forhold som er aktuelle her og nå. Risiko er noe som kan lede til belastninger, fare eller skade. Ressurs er forhold her og nå som representerer en styrke eller noe positivt for barnet eller familien, og som kan være beskyttende overfor risiko. Beskyttelse er forhold som har et potensiale i seg til å gi barnet vern mot risiko, belastninger eller skadelig utvikling.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Vi definerer de ulike begrepene som:</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Risiko: </a:t>
            </a:r>
            <a:r>
              <a:rPr lang="nb-NO" sz="1200" kern="1200" dirty="0">
                <a:solidFill>
                  <a:schemeClr val="tx1"/>
                </a:solidFill>
                <a:effectLst/>
                <a:latin typeface="+mn-lt"/>
                <a:ea typeface="+mn-ea"/>
                <a:cs typeface="+mn-cs"/>
              </a:rPr>
              <a:t>Forhold ved barnet selv, foreldrenes omsorg eller barnets omgivelser som øker sannsynligheten for at barn skal utvikle vansker.</a:t>
            </a:r>
          </a:p>
          <a:p>
            <a:r>
              <a:rPr lang="nb-NO" sz="1200" i="1"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Belastninger:</a:t>
            </a:r>
            <a:r>
              <a:rPr lang="nb-NO" sz="1200" kern="1200" dirty="0">
                <a:solidFill>
                  <a:schemeClr val="tx1"/>
                </a:solidFill>
                <a:effectLst/>
                <a:latin typeface="+mn-lt"/>
                <a:ea typeface="+mn-ea"/>
                <a:cs typeface="+mn-cs"/>
              </a:rPr>
              <a:t> Et behov som ikke dekkes her og nå ved barnet selv, barnets foreldre eller barnets omgivelser, som kan innebære en risiko for barnets utvikling. </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Beskyttelse: </a:t>
            </a:r>
            <a:r>
              <a:rPr lang="nb-NO" sz="1200" kern="1200" dirty="0">
                <a:solidFill>
                  <a:schemeClr val="tx1"/>
                </a:solidFill>
                <a:effectLst/>
                <a:latin typeface="+mn-lt"/>
                <a:ea typeface="+mn-ea"/>
                <a:cs typeface="+mn-cs"/>
              </a:rPr>
              <a:t>Forhold ved barnet selv, foreldrenes omsorg eller barnets omgivelser som øker barnets motstandskraft når risiko er til stede.</a:t>
            </a:r>
          </a:p>
          <a:p>
            <a:r>
              <a:rPr lang="nb-NO" sz="1200" kern="1200" dirty="0">
                <a:solidFill>
                  <a:schemeClr val="tx1"/>
                </a:solidFill>
                <a:effectLst/>
                <a:latin typeface="+mn-lt"/>
                <a:ea typeface="+mn-ea"/>
                <a:cs typeface="+mn-cs"/>
              </a:rPr>
              <a:t> </a:t>
            </a:r>
          </a:p>
          <a:p>
            <a:r>
              <a:rPr lang="nb-NO" sz="1200" i="1" kern="1200" dirty="0">
                <a:solidFill>
                  <a:schemeClr val="tx1"/>
                </a:solidFill>
                <a:effectLst/>
                <a:latin typeface="+mn-lt"/>
                <a:ea typeface="+mn-ea"/>
                <a:cs typeface="+mn-cs"/>
              </a:rPr>
              <a:t>Ressurser:</a:t>
            </a:r>
            <a:r>
              <a:rPr lang="nb-NO" sz="1200" kern="1200" dirty="0">
                <a:solidFill>
                  <a:schemeClr val="tx1"/>
                </a:solidFill>
                <a:effectLst/>
                <a:latin typeface="+mn-lt"/>
                <a:ea typeface="+mn-ea"/>
                <a:cs typeface="+mn-cs"/>
              </a:rPr>
              <a:t> Et behov som dekkes her og nå ved barnet selv, barnets foreldre eller barnets omgivelser, som kan innebære en beskyttelse for barnets utvikling i møte med risiko.</a:t>
            </a:r>
          </a:p>
          <a:p>
            <a:r>
              <a:rPr lang="nb-NO" sz="1200" kern="1200" dirty="0">
                <a:solidFill>
                  <a:schemeClr val="tx1"/>
                </a:solidFill>
                <a:effectLst/>
                <a:latin typeface="+mn-lt"/>
                <a:ea typeface="+mn-ea"/>
                <a:cs typeface="+mn-cs"/>
              </a:rPr>
              <a:t> </a:t>
            </a:r>
          </a:p>
          <a:p>
            <a:r>
              <a:rPr lang="nb-NO" sz="1200" b="1" i="1" kern="1200" dirty="0">
                <a:solidFill>
                  <a:schemeClr val="tx1"/>
                </a:solidFill>
                <a:effectLst/>
                <a:latin typeface="+mn-lt"/>
                <a:ea typeface="+mn-ea"/>
                <a:cs typeface="+mn-cs"/>
              </a:rPr>
              <a:t>Faktorer eller forhold?</a:t>
            </a:r>
          </a:p>
          <a:p>
            <a:r>
              <a:rPr lang="nb-NO" sz="1200" kern="1200" dirty="0">
                <a:solidFill>
                  <a:schemeClr val="tx1"/>
                </a:solidFill>
                <a:effectLst/>
                <a:latin typeface="+mn-lt"/>
                <a:ea typeface="+mn-ea"/>
                <a:cs typeface="+mn-cs"/>
              </a:rPr>
              <a:t>Både i litteratur om kunnskapsmodellen, og i forskning om risiko og beskyttelse brukes begrepet </a:t>
            </a:r>
            <a:r>
              <a:rPr lang="nb-NO" sz="1200" i="1" kern="1200" dirty="0">
                <a:solidFill>
                  <a:schemeClr val="tx1"/>
                </a:solidFill>
                <a:effectLst/>
                <a:latin typeface="+mn-lt"/>
                <a:ea typeface="+mn-ea"/>
                <a:cs typeface="+mn-cs"/>
              </a:rPr>
              <a:t>faktorer.</a:t>
            </a:r>
            <a:r>
              <a:rPr lang="nb-NO" sz="1200" kern="1200" dirty="0">
                <a:solidFill>
                  <a:schemeClr val="tx1"/>
                </a:solidFill>
                <a:effectLst/>
                <a:latin typeface="+mn-lt"/>
                <a:ea typeface="+mn-ea"/>
                <a:cs typeface="+mn-cs"/>
              </a:rPr>
              <a:t> Faren med dette begrepet er at det kan gi et for enkelt og målbart bilde der vi teller og skårer. I denne nettressursen brukes derfor like mye begrepet </a:t>
            </a:r>
            <a:r>
              <a:rPr lang="nb-NO" sz="1200" i="1" kern="1200" dirty="0">
                <a:solidFill>
                  <a:schemeClr val="tx1"/>
                </a:solidFill>
                <a:effectLst/>
                <a:latin typeface="+mn-lt"/>
                <a:ea typeface="+mn-ea"/>
                <a:cs typeface="+mn-cs"/>
              </a:rPr>
              <a:t>forhold</a:t>
            </a:r>
            <a:r>
              <a:rPr lang="nb-NO" sz="1200" kern="1200" dirty="0">
                <a:solidFill>
                  <a:schemeClr val="tx1"/>
                </a:solidFill>
                <a:effectLst/>
                <a:latin typeface="+mn-lt"/>
                <a:ea typeface="+mn-ea"/>
                <a:cs typeface="+mn-cs"/>
              </a:rPr>
              <a:t>, som gir rom for en mer nyansert forståelse og styrker det faglige skjønnet. Forhold viser også til at det handler om </a:t>
            </a:r>
            <a:r>
              <a:rPr lang="nb-NO" sz="1200" i="1" kern="1200" dirty="0">
                <a:solidFill>
                  <a:schemeClr val="tx1"/>
                </a:solidFill>
                <a:effectLst/>
                <a:latin typeface="+mn-lt"/>
                <a:ea typeface="+mn-ea"/>
                <a:cs typeface="+mn-cs"/>
              </a:rPr>
              <a:t>sammenhenger</a:t>
            </a:r>
            <a:r>
              <a:rPr lang="nb-NO" sz="1200" kern="1200" dirty="0">
                <a:solidFill>
                  <a:schemeClr val="tx1"/>
                </a:solidFill>
                <a:effectLst/>
                <a:latin typeface="+mn-lt"/>
                <a:ea typeface="+mn-ea"/>
                <a:cs typeface="+mn-cs"/>
              </a:rPr>
              <a:t> i barnets liv, og viser tydeligere at det er helheten som er viktig.   </a:t>
            </a:r>
          </a:p>
          <a:p>
            <a:endParaRPr lang="nb-NO" dirty="0"/>
          </a:p>
        </p:txBody>
      </p:sp>
      <p:sp>
        <p:nvSpPr>
          <p:cNvPr id="4" name="Plassholder for lysbildenummer 3"/>
          <p:cNvSpPr>
            <a:spLocks noGrp="1"/>
          </p:cNvSpPr>
          <p:nvPr>
            <p:ph type="sldNum" sz="quarter" idx="5"/>
          </p:nvPr>
        </p:nvSpPr>
        <p:spPr/>
        <p:txBody>
          <a:bodyPr/>
          <a:lstStyle/>
          <a:p>
            <a:fld id="{8F09FFCF-CCA8-184C-AA3B-C843BE0552D9}" type="slidenum">
              <a:rPr lang="nb-NO" smtClean="0"/>
              <a:t>5</a:t>
            </a:fld>
            <a:endParaRPr lang="nb-NO"/>
          </a:p>
        </p:txBody>
      </p:sp>
    </p:spTree>
    <p:extLst>
      <p:ext uri="{BB962C8B-B14F-4D97-AF65-F5344CB8AC3E}">
        <p14:creationId xmlns:p14="http://schemas.microsoft.com/office/powerpoint/2010/main" val="3726545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BEA567-B63A-850E-46BA-C02F5A2BF1C6}"/>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16187B8F-3690-332C-F546-FE687C9C9EF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3DE8CC32-5E77-940C-C97F-9A6C7667E868}"/>
              </a:ext>
            </a:extLst>
          </p:cNvPr>
          <p:cNvSpPr>
            <a:spLocks noGrp="1"/>
          </p:cNvSpPr>
          <p:nvPr>
            <p:ph type="body" idx="1"/>
          </p:nvPr>
        </p:nvSpPr>
        <p:spPr/>
        <p:txBody>
          <a:bodyPr/>
          <a:lstStyle/>
          <a:p>
            <a:r>
              <a:rPr lang="nb-NO" sz="1200" b="1" kern="1200" dirty="0">
                <a:solidFill>
                  <a:schemeClr val="tx1"/>
                </a:solidFill>
                <a:effectLst/>
                <a:latin typeface="+mn-lt"/>
                <a:ea typeface="+mn-ea"/>
                <a:cs typeface="+mn-cs"/>
              </a:rPr>
              <a:t>Bakgrunn</a:t>
            </a:r>
          </a:p>
          <a:p>
            <a:r>
              <a:rPr lang="nb-NO" sz="1200" kern="1200" dirty="0">
                <a:solidFill>
                  <a:schemeClr val="tx1"/>
                </a:solidFill>
                <a:effectLst/>
                <a:latin typeface="+mn-lt"/>
                <a:ea typeface="+mn-ea"/>
                <a:cs typeface="+mn-cs"/>
              </a:rPr>
              <a:t>Modellen,  som opprinnelig heter </a:t>
            </a:r>
            <a:r>
              <a:rPr lang="nb-NO" sz="1200" kern="1200" dirty="0" err="1">
                <a:solidFill>
                  <a:schemeClr val="tx1"/>
                </a:solidFill>
                <a:effectLst/>
                <a:latin typeface="+mn-lt"/>
                <a:ea typeface="+mn-ea"/>
                <a:cs typeface="+mn-cs"/>
              </a:rPr>
              <a:t>Common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Assessment</a:t>
            </a:r>
            <a:r>
              <a:rPr lang="nb-NO" sz="1200" kern="1200" dirty="0">
                <a:solidFill>
                  <a:schemeClr val="tx1"/>
                </a:solidFill>
                <a:effectLst/>
                <a:latin typeface="+mn-lt"/>
                <a:ea typeface="+mn-ea"/>
                <a:cs typeface="+mn-cs"/>
              </a:rPr>
              <a:t> Framework (CAF), ble utviklet i England på 1990-tallet og tatt i bruk i 2000. Målet var å skape en helhetlig kunnskapsmodell og et praktisk verktøy som kunne hjelpe til med å vurdere barn og unges behov innen barnevernfeltet. Inspirert av den engelske modellen oversatte og tilpasset Sverige modellen tidlig på 2000-tallet. Den ble kalt </a:t>
            </a:r>
            <a:r>
              <a:rPr lang="nb-NO" sz="1200" i="1" kern="1200" dirty="0">
                <a:solidFill>
                  <a:schemeClr val="tx1"/>
                </a:solidFill>
                <a:effectLst/>
                <a:latin typeface="+mn-lt"/>
                <a:ea typeface="+mn-ea"/>
                <a:cs typeface="+mn-cs"/>
              </a:rPr>
              <a:t>Barnets behov i Centrum</a:t>
            </a:r>
            <a:r>
              <a:rPr lang="nb-NO" sz="1200" kern="1200" dirty="0">
                <a:solidFill>
                  <a:schemeClr val="tx1"/>
                </a:solidFill>
                <a:effectLst/>
                <a:latin typeface="+mn-lt"/>
                <a:ea typeface="+mn-ea"/>
                <a:cs typeface="+mn-cs"/>
              </a:rPr>
              <a:t> (BBIC). Danmark har også oversatt og tilpasset modellen, som her kalles </a:t>
            </a:r>
            <a:r>
              <a:rPr lang="nb-NO" sz="1200" i="1" kern="1200" dirty="0">
                <a:solidFill>
                  <a:schemeClr val="tx1"/>
                </a:solidFill>
                <a:effectLst/>
                <a:latin typeface="+mn-lt"/>
                <a:ea typeface="+mn-ea"/>
                <a:cs typeface="+mn-cs"/>
              </a:rPr>
              <a:t>Integrated </a:t>
            </a:r>
            <a:r>
              <a:rPr lang="nb-NO" sz="1200" i="1" kern="1200" dirty="0" err="1">
                <a:solidFill>
                  <a:schemeClr val="tx1"/>
                </a:solidFill>
                <a:effectLst/>
                <a:latin typeface="+mn-lt"/>
                <a:ea typeface="+mn-ea"/>
                <a:cs typeface="+mn-cs"/>
              </a:rPr>
              <a:t>Children`s</a:t>
            </a:r>
            <a:r>
              <a:rPr lang="nb-NO" sz="1200" i="1" kern="1200" dirty="0">
                <a:solidFill>
                  <a:schemeClr val="tx1"/>
                </a:solidFill>
                <a:effectLst/>
                <a:latin typeface="+mn-lt"/>
                <a:ea typeface="+mn-ea"/>
                <a:cs typeface="+mn-cs"/>
              </a:rPr>
              <a:t> System</a:t>
            </a:r>
            <a:r>
              <a:rPr lang="nb-NO" sz="1200" kern="1200" dirty="0">
                <a:solidFill>
                  <a:schemeClr val="tx1"/>
                </a:solidFill>
                <a:effectLst/>
                <a:latin typeface="+mn-lt"/>
                <a:ea typeface="+mn-ea"/>
                <a:cs typeface="+mn-cs"/>
              </a:rPr>
              <a:t> (ICS) (Barne-, ungdoms- og familiedirektoratet, u.å.). Begge landene har utviklet egne håndbøker og manualer for bruk av modellen. Modellen ble introdusert til norsk barnevern gjennom Tjenestestøtteprogrammet (en del av Barne-, ungdoms- og familiedirektoratet </a:t>
            </a:r>
            <a:r>
              <a:rPr lang="nb-NO" sz="1200" kern="1200" dirty="0" err="1">
                <a:solidFill>
                  <a:schemeClr val="tx1"/>
                </a:solidFill>
                <a:effectLst/>
                <a:latin typeface="+mn-lt"/>
                <a:ea typeface="+mn-ea"/>
                <a:cs typeface="+mn-cs"/>
              </a:rPr>
              <a:t>kompetansesatsning</a:t>
            </a:r>
            <a:r>
              <a:rPr lang="nb-NO" sz="1200" kern="1200" dirty="0">
                <a:solidFill>
                  <a:schemeClr val="tx1"/>
                </a:solidFill>
                <a:effectLst/>
                <a:latin typeface="+mn-lt"/>
                <a:ea typeface="+mn-ea"/>
                <a:cs typeface="+mn-cs"/>
              </a:rPr>
              <a:t> 2017-2024), og i et nasjonalt forskningsprosjekt på barnevernstjenestens undersøkelsesarbeid (Lauritzen, C., Vis, S.A., Havnen, K.J.S., Fossum, S.,2017). I 2023 lanserte Barne-, ungdoms- og familiedirektoratet (Bufdir) det Barnevernfaglige kvalitetssystemet (BFK), og modellen fikk navnet </a:t>
            </a:r>
            <a:r>
              <a:rPr lang="nb-NO" sz="1200" i="1" kern="1200" dirty="0">
                <a:solidFill>
                  <a:schemeClr val="tx1"/>
                </a:solidFill>
                <a:effectLst/>
                <a:latin typeface="+mn-lt"/>
                <a:ea typeface="+mn-ea"/>
                <a:cs typeface="+mn-cs"/>
              </a:rPr>
              <a:t>kunnskapsmodellen «Barnets behov i sentrum»</a:t>
            </a:r>
            <a:r>
              <a:rPr lang="nb-NO" sz="1200" kern="1200" dirty="0">
                <a:solidFill>
                  <a:schemeClr val="tx1"/>
                </a:solidFill>
                <a:effectLst/>
                <a:latin typeface="+mn-lt"/>
                <a:ea typeface="+mn-ea"/>
                <a:cs typeface="+mn-cs"/>
              </a:rPr>
              <a:t>. BFK gir faglig innhold til de digitale fagsystemene til kommunal barneverntjenesten, og modellen er dermed en sentral del av det barnevernfaglige arbeidet i Norge. Modellen benyttes også i flere kompetansestøttende tiltak som tilbys barnevernet av Bufdir. Eksempler på slike tiltak er veileder for oppfølging av barn i fosterhjem, grunnmodellen for hjelpetiltak, veileder for forløp i barneverntjenesten samt i faglige anbefalinger om kompetansekrav for kommunalt barnevern (Bufdir, 2017, 2021a, 2021b, 2022).</a:t>
            </a:r>
          </a:p>
          <a:p>
            <a:r>
              <a:rPr lang="nb-NO" sz="1200" kern="1200" dirty="0">
                <a:solidFill>
                  <a:schemeClr val="tx1"/>
                </a:solidFill>
                <a:effectLst/>
                <a:latin typeface="+mn-lt"/>
                <a:ea typeface="+mn-ea"/>
                <a:cs typeface="+mn-cs"/>
              </a:rPr>
              <a:t>Opprinnelig ble kunnskapsmodellen utviklet som et rammeverk for kartlegging av barnets behov innen sosial- og barneverntjenesten, men Bufdir har et ønske om at modellen skal ha et bredere bruksområde. Den skal ikke bare være relevant for barnevernsfaglig arbeid, men også støtte andre tjenester som jobber med barn og unge. Ikke minst vil den kunne være en nøkkel til å fremme bedre samarbeid mellom ulike tjenester som arbeider med de samme barna. I 2019 kom Helsedirektoratets faglige retningslinje om tidlig oppdagelse av utsatte barn og unge, hvor kunnskapsmodellen også blir brukt. I dag utvikles og brukes kunnskapsmodellen i flere tjenester som arbeider med barn og unge. </a:t>
            </a:r>
          </a:p>
          <a:p>
            <a:r>
              <a:rPr lang="nb-NO" sz="1200" kern="1200" dirty="0">
                <a:solidFill>
                  <a:schemeClr val="tx1"/>
                </a:solidFill>
                <a:effectLst/>
                <a:latin typeface="+mn-lt"/>
                <a:ea typeface="+mn-ea"/>
                <a:cs typeface="+mn-cs"/>
              </a:rPr>
              <a:t> </a:t>
            </a:r>
            <a:endParaRPr lang="nb-NO" dirty="0"/>
          </a:p>
          <a:p>
            <a:endParaRPr lang="nb-NO" dirty="0"/>
          </a:p>
        </p:txBody>
      </p:sp>
      <p:sp>
        <p:nvSpPr>
          <p:cNvPr id="4" name="Plassholder for lysbildenummer 3">
            <a:extLst>
              <a:ext uri="{FF2B5EF4-FFF2-40B4-BE49-F238E27FC236}">
                <a16:creationId xmlns:a16="http://schemas.microsoft.com/office/drawing/2014/main" id="{DA2D1296-9DE1-ABF0-E726-6F715D75DB41}"/>
              </a:ext>
            </a:extLst>
          </p:cNvPr>
          <p:cNvSpPr>
            <a:spLocks noGrp="1"/>
          </p:cNvSpPr>
          <p:nvPr>
            <p:ph type="sldNum" sz="quarter" idx="5"/>
          </p:nvPr>
        </p:nvSpPr>
        <p:spPr/>
        <p:txBody>
          <a:bodyPr/>
          <a:lstStyle/>
          <a:p>
            <a:pPr lvl="0"/>
            <a:fld id="{C5CC5E6A-2797-4B7E-9F7D-B0C162AECAF4}" type="slidenum">
              <a:rPr lang="nb-NO" smtClean="0"/>
              <a:t>6</a:t>
            </a:fld>
            <a:endParaRPr lang="nb-NO"/>
          </a:p>
        </p:txBody>
      </p:sp>
    </p:spTree>
    <p:extLst>
      <p:ext uri="{BB962C8B-B14F-4D97-AF65-F5344CB8AC3E}">
        <p14:creationId xmlns:p14="http://schemas.microsoft.com/office/powerpoint/2010/main" val="3567782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1AE0F-B581-C3ED-E9DA-9FD54186CAE7}"/>
              </a:ext>
            </a:extLst>
          </p:cNvPr>
          <p:cNvSpPr>
            <a:spLocks noGrp="1"/>
          </p:cNvSpPr>
          <p:nvPr>
            <p:ph type="ctrTitle"/>
          </p:nvPr>
        </p:nvSpPr>
        <p:spPr>
          <a:xfrm>
            <a:off x="1524001" y="1122363"/>
            <a:ext cx="5396060" cy="2387600"/>
          </a:xfrm>
        </p:spPr>
        <p:txBody>
          <a:bodyPr anchor="b">
            <a:noAutofit/>
          </a:bodyPr>
          <a:lstStyle>
            <a:lvl1pPr algn="ctr">
              <a:defRPr sz="4400" b="1" i="0">
                <a:solidFill>
                  <a:srgbClr val="29084C"/>
                </a:solidFill>
                <a:latin typeface="Nunito Black" pitchFamily="2" charset="77"/>
              </a:defRPr>
            </a:lvl1pPr>
          </a:lstStyle>
          <a:p>
            <a:r>
              <a:rPr lang="nb-NO" dirty="0"/>
              <a:t>Klikk for å redigere tittelstil</a:t>
            </a:r>
          </a:p>
        </p:txBody>
      </p:sp>
      <p:sp>
        <p:nvSpPr>
          <p:cNvPr id="3" name="Undertittel 2">
            <a:extLst>
              <a:ext uri="{FF2B5EF4-FFF2-40B4-BE49-F238E27FC236}">
                <a16:creationId xmlns:a16="http://schemas.microsoft.com/office/drawing/2014/main" id="{B6734121-DB0A-06A3-EF8E-EC0C7FDEBFFA}"/>
              </a:ext>
            </a:extLst>
          </p:cNvPr>
          <p:cNvSpPr>
            <a:spLocks noGrp="1"/>
          </p:cNvSpPr>
          <p:nvPr>
            <p:ph type="subTitle" idx="1"/>
          </p:nvPr>
        </p:nvSpPr>
        <p:spPr>
          <a:xfrm>
            <a:off x="1523999" y="3602038"/>
            <a:ext cx="5396061" cy="1655762"/>
          </a:xfrm>
        </p:spPr>
        <p:txBody>
          <a:bodyPr>
            <a:normAutofit/>
          </a:bodyPr>
          <a:lstStyle>
            <a:lvl1pPr marL="0" indent="0" algn="ctr">
              <a:lnSpc>
                <a:spcPct val="150000"/>
              </a:lnSpc>
              <a:buNone/>
              <a:defRPr sz="2000" b="0" i="1">
                <a:solidFill>
                  <a:srgbClr val="29084C"/>
                </a:solidFill>
                <a:latin typeface="Inter" panose="020B0502030000000004" pitchFamily="34" charset="0"/>
                <a:ea typeface="Inter" panose="020B050203000000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dirty="0"/>
              <a:t>Klikk for å redigere undertittelstil i malen</a:t>
            </a:r>
          </a:p>
        </p:txBody>
      </p:sp>
      <p:pic>
        <p:nvPicPr>
          <p:cNvPr id="6" name="Bilde 5">
            <a:extLst>
              <a:ext uri="{FF2B5EF4-FFF2-40B4-BE49-F238E27FC236}">
                <a16:creationId xmlns:a16="http://schemas.microsoft.com/office/drawing/2014/main" id="{36585E88-C501-F363-69D8-A99337155363}"/>
              </a:ext>
            </a:extLst>
          </p:cNvPr>
          <p:cNvPicPr>
            <a:picLocks noChangeAspect="1"/>
          </p:cNvPicPr>
          <p:nvPr userDrawn="1"/>
        </p:nvPicPr>
        <p:blipFill>
          <a:blip r:embed="rId2"/>
          <a:stretch>
            <a:fillRect/>
          </a:stretch>
        </p:blipFill>
        <p:spPr>
          <a:xfrm>
            <a:off x="6777183" y="816985"/>
            <a:ext cx="4918652" cy="4918652"/>
          </a:xfrm>
          <a:prstGeom prst="rect">
            <a:avLst/>
          </a:prstGeom>
        </p:spPr>
      </p:pic>
    </p:spTree>
    <p:extLst>
      <p:ext uri="{BB962C8B-B14F-4D97-AF65-F5344CB8AC3E}">
        <p14:creationId xmlns:p14="http://schemas.microsoft.com/office/powerpoint/2010/main" val="182494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5181600" cy="4351338"/>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3655529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05429B-751D-3844-C9AB-3F201C568D93}"/>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pic>
        <p:nvPicPr>
          <p:cNvPr id="3" name="Bilde 2">
            <a:extLst>
              <a:ext uri="{FF2B5EF4-FFF2-40B4-BE49-F238E27FC236}">
                <a16:creationId xmlns:a16="http://schemas.microsoft.com/office/drawing/2014/main" id="{9C28B5E2-A63C-6D8F-5973-5CD7D3B98B8A}"/>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62059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17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nhold med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A66294E-0E3A-1322-F249-C85199063546}"/>
              </a:ext>
            </a:extLst>
          </p:cNvPr>
          <p:cNvSpPr>
            <a:spLocks noGrp="1"/>
          </p:cNvSpPr>
          <p:nvPr>
            <p:ph idx="1"/>
          </p:nvPr>
        </p:nvSpPr>
        <p:spPr>
          <a:xfrm>
            <a:off x="5183188" y="2057400"/>
            <a:ext cx="6172200" cy="3803651"/>
          </a:xfrm>
        </p:spPr>
        <p:txBody>
          <a:bodyPr>
            <a:normAutofit/>
          </a:bodyPr>
          <a:lstStyle>
            <a:lvl1pPr>
              <a:defRPr sz="2000">
                <a:latin typeface="Inter" panose="020B0502030000000004" pitchFamily="34" charset="0"/>
                <a:ea typeface="Inter" panose="020B0502030000000004" pitchFamily="34" charset="0"/>
              </a:defRPr>
            </a:lvl1pPr>
            <a:lvl2pPr>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3E513E-9931-3F68-41D4-2D6851230B28}"/>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860F98CF-181A-2FFE-175B-9E3E72C41430}"/>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Tittel 8">
            <a:extLst>
              <a:ext uri="{FF2B5EF4-FFF2-40B4-BE49-F238E27FC236}">
                <a16:creationId xmlns:a16="http://schemas.microsoft.com/office/drawing/2014/main" id="{DD0831B7-C8A3-FAB7-E6ED-39C828DB9F90}"/>
              </a:ext>
            </a:extLst>
          </p:cNvPr>
          <p:cNvSpPr>
            <a:spLocks noGrp="1"/>
          </p:cNvSpPr>
          <p:nvPr>
            <p:ph type="title"/>
          </p:nvPr>
        </p:nvSpPr>
        <p:spPr/>
        <p:txBody>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dirty="0"/>
              <a:t>Klikk for å redigere tittelstil</a:t>
            </a:r>
          </a:p>
        </p:txBody>
      </p:sp>
    </p:spTree>
    <p:extLst>
      <p:ext uri="{BB962C8B-B14F-4D97-AF65-F5344CB8AC3E}">
        <p14:creationId xmlns:p14="http://schemas.microsoft.com/office/powerpoint/2010/main" val="20987012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3932237" cy="1600200"/>
          </a:xfrm>
        </p:spPr>
        <p:txBody>
          <a:bodyPr anchor="b">
            <a:normAutofit/>
          </a:bodyPr>
          <a:lstStyle>
            <a:lvl1pPr>
              <a:defRPr sz="32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1433EA1C-289F-5865-8A92-0044E4BA1F76}"/>
              </a:ext>
            </a:extLst>
          </p:cNvPr>
          <p:cNvPicPr>
            <a:picLocks noChangeAspect="1"/>
          </p:cNvPicPr>
          <p:nvPr userDrawn="1"/>
        </p:nvPicPr>
        <p:blipFill>
          <a:blip r:embed="rId2"/>
          <a:stretch>
            <a:fillRect/>
          </a:stretch>
        </p:blipFill>
        <p:spPr>
          <a:xfrm>
            <a:off x="10637842" y="6363879"/>
            <a:ext cx="1149351" cy="262708"/>
          </a:xfrm>
          <a:prstGeom prst="rect">
            <a:avLst/>
          </a:prstGeom>
        </p:spPr>
      </p:pic>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4901938" y="537328"/>
            <a:ext cx="6450274" cy="5331660"/>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2681168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lde med tekst">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6874328" y="0"/>
            <a:ext cx="5317671" cy="7086600"/>
          </a:xfrm>
          <a:prstGeom prst="rect">
            <a:avLst/>
          </a:prstGeom>
        </p:spPr>
        <p:txBody>
          <a:bodyPr/>
          <a:lstStyle/>
          <a:p>
            <a:endParaRPr lang="nb-NO"/>
          </a:p>
        </p:txBody>
      </p:sp>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5256212" cy="1600200"/>
          </a:xfrm>
        </p:spPr>
        <p:txBody>
          <a:bodyPr anchor="b">
            <a:normAutofit/>
          </a:bodyPr>
          <a:lstStyle>
            <a:lvl1pPr>
              <a:defRPr sz="36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334986"/>
            <a:ext cx="5256212" cy="3534002"/>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1231517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9F1AE0F-B581-C3ED-E9DA-9FD54186CAE7}"/>
              </a:ext>
            </a:extLst>
          </p:cNvPr>
          <p:cNvSpPr>
            <a:spLocks noGrp="1"/>
          </p:cNvSpPr>
          <p:nvPr>
            <p:ph type="ctrTitle"/>
          </p:nvPr>
        </p:nvSpPr>
        <p:spPr>
          <a:xfrm>
            <a:off x="1524001" y="1122363"/>
            <a:ext cx="5396060" cy="2387600"/>
          </a:xfrm>
        </p:spPr>
        <p:txBody>
          <a:bodyPr anchor="b">
            <a:noAutofit/>
          </a:bodyPr>
          <a:lstStyle>
            <a:lvl1pPr algn="ctr">
              <a:defRPr sz="4400" b="1" i="0">
                <a:solidFill>
                  <a:srgbClr val="29084C"/>
                </a:solidFill>
                <a:latin typeface="Nunito Black" pitchFamily="2" charset="77"/>
              </a:defRPr>
            </a:lvl1pPr>
          </a:lstStyle>
          <a:p>
            <a:r>
              <a:rPr lang="nb-NO" dirty="0"/>
              <a:t>Klikk for å redigere tittelstil</a:t>
            </a:r>
          </a:p>
        </p:txBody>
      </p:sp>
      <p:sp>
        <p:nvSpPr>
          <p:cNvPr id="3" name="Undertittel 2">
            <a:extLst>
              <a:ext uri="{FF2B5EF4-FFF2-40B4-BE49-F238E27FC236}">
                <a16:creationId xmlns:a16="http://schemas.microsoft.com/office/drawing/2014/main" id="{B6734121-DB0A-06A3-EF8E-EC0C7FDEBFFA}"/>
              </a:ext>
            </a:extLst>
          </p:cNvPr>
          <p:cNvSpPr>
            <a:spLocks noGrp="1"/>
          </p:cNvSpPr>
          <p:nvPr>
            <p:ph type="subTitle" idx="1"/>
          </p:nvPr>
        </p:nvSpPr>
        <p:spPr>
          <a:xfrm>
            <a:off x="1523999" y="3602038"/>
            <a:ext cx="5396061" cy="1655762"/>
          </a:xfrm>
        </p:spPr>
        <p:txBody>
          <a:bodyPr>
            <a:normAutofit/>
          </a:bodyPr>
          <a:lstStyle>
            <a:lvl1pPr marL="0" indent="0" algn="ctr">
              <a:lnSpc>
                <a:spcPct val="150000"/>
              </a:lnSpc>
              <a:buNone/>
              <a:defRPr sz="2000" b="0" i="1">
                <a:solidFill>
                  <a:srgbClr val="29084C"/>
                </a:solidFill>
                <a:latin typeface="Inter" panose="020B0502030000000004" pitchFamily="34" charset="0"/>
                <a:ea typeface="Inter" panose="020B05020300000000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nb-NO" dirty="0"/>
              <a:t>Klikk for å redigere undertittelstil i malen</a:t>
            </a:r>
          </a:p>
        </p:txBody>
      </p:sp>
      <p:pic>
        <p:nvPicPr>
          <p:cNvPr id="6" name="Bilde 5">
            <a:extLst>
              <a:ext uri="{FF2B5EF4-FFF2-40B4-BE49-F238E27FC236}">
                <a16:creationId xmlns:a16="http://schemas.microsoft.com/office/drawing/2014/main" id="{36585E88-C501-F363-69D8-A99337155363}"/>
              </a:ext>
            </a:extLst>
          </p:cNvPr>
          <p:cNvPicPr>
            <a:picLocks noChangeAspect="1"/>
          </p:cNvPicPr>
          <p:nvPr userDrawn="1"/>
        </p:nvPicPr>
        <p:blipFill>
          <a:blip r:embed="rId2"/>
          <a:stretch>
            <a:fillRect/>
          </a:stretch>
        </p:blipFill>
        <p:spPr>
          <a:xfrm>
            <a:off x="6777183" y="816985"/>
            <a:ext cx="4918652" cy="4918652"/>
          </a:xfrm>
          <a:prstGeom prst="rect">
            <a:avLst/>
          </a:prstGeom>
        </p:spPr>
      </p:pic>
    </p:spTree>
    <p:extLst>
      <p:ext uri="{BB962C8B-B14F-4D97-AF65-F5344CB8AC3E}">
        <p14:creationId xmlns:p14="http://schemas.microsoft.com/office/powerpoint/2010/main" val="64457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A35A09-EF8D-610C-BF8A-4E74E95DAEDC}"/>
              </a:ext>
            </a:extLst>
          </p:cNvPr>
          <p:cNvSpPr>
            <a:spLocks noGrp="1"/>
          </p:cNvSpPr>
          <p:nvPr>
            <p:ph type="title"/>
          </p:nvPr>
        </p:nvSpPr>
        <p:spPr>
          <a:xfrm>
            <a:off x="831849" y="1709738"/>
            <a:ext cx="10515600" cy="2852737"/>
          </a:xfrm>
        </p:spPr>
        <p:txBody>
          <a:bodyPr anchor="b">
            <a:normAutofit/>
          </a:bodyPr>
          <a:lstStyle>
            <a:lvl1pPr>
              <a:defRPr sz="4800" b="1" i="0">
                <a:solidFill>
                  <a:srgbClr val="340E4B"/>
                </a:solidFill>
                <a:latin typeface="Nunito" pitchFamily="2" charset="77"/>
                <a:ea typeface="Inter" panose="020B0502030000000004" pitchFamily="34" charset="0"/>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DA6B2B1-02E3-F437-5AC7-8B6DD10760A7}"/>
              </a:ext>
            </a:extLst>
          </p:cNvPr>
          <p:cNvSpPr>
            <a:spLocks noGrp="1"/>
          </p:cNvSpPr>
          <p:nvPr>
            <p:ph type="body" idx="1"/>
          </p:nvPr>
        </p:nvSpPr>
        <p:spPr>
          <a:xfrm>
            <a:off x="831849" y="4589465"/>
            <a:ext cx="10515600" cy="1500187"/>
          </a:xfrm>
        </p:spPr>
        <p:txBody>
          <a:bodyPr>
            <a:normAutofit/>
          </a:bodyPr>
          <a:lstStyle>
            <a:lvl1pPr marL="0" indent="0">
              <a:lnSpc>
                <a:spcPct val="150000"/>
              </a:lnSpc>
              <a:buNone/>
              <a:defRPr sz="1800" b="0" i="1">
                <a:solidFill>
                  <a:schemeClr val="tx1"/>
                </a:solidFill>
                <a:latin typeface="Inter" panose="020B0502030000000004" pitchFamily="34" charset="0"/>
                <a:ea typeface="Inter" panose="020B05020300000000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nb-NO" dirty="0"/>
              <a:t>Klikk for å redigere tekststiler i malen</a:t>
            </a:r>
          </a:p>
        </p:txBody>
      </p:sp>
      <p:pic>
        <p:nvPicPr>
          <p:cNvPr id="4" name="Bilde 3">
            <a:extLst>
              <a:ext uri="{FF2B5EF4-FFF2-40B4-BE49-F238E27FC236}">
                <a16:creationId xmlns:a16="http://schemas.microsoft.com/office/drawing/2014/main" id="{8C324F4B-DE81-D254-8838-2E2E87268B71}"/>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382556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9111C2-F459-14B1-2FAE-2C83530C0A58}"/>
              </a:ext>
            </a:extLst>
          </p:cNvPr>
          <p:cNvSpPr>
            <a:spLocks noGrp="1"/>
          </p:cNvSpPr>
          <p:nvPr>
            <p:ph type="title"/>
          </p:nvPr>
        </p:nvSpPr>
        <p:spPr/>
        <p:txBody>
          <a:bodyPr>
            <a:normAutofit/>
          </a:bodyPr>
          <a:lstStyle>
            <a:lvl1pPr>
              <a:defRPr sz="4000" b="1" i="0">
                <a:solidFill>
                  <a:srgbClr val="350F4A"/>
                </a:solidFill>
                <a:latin typeface="Inter" panose="020B0502030000000004" pitchFamily="34" charset="0"/>
                <a:ea typeface="Inter" panose="020B05020300000000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F47AB400-D5D6-4BFB-E47E-B622E28F5DE5}"/>
              </a:ext>
            </a:extLst>
          </p:cNvPr>
          <p:cNvSpPr>
            <a:spLocks noGrp="1"/>
          </p:cNvSpPr>
          <p:nvPr>
            <p:ph idx="1"/>
          </p:nvPr>
        </p:nvSpPr>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ABD2B1B3-BF17-58E6-ED8D-D93D771B18B8}"/>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18415902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o tekstboks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273F511-91ED-F166-ED10-BB638299DB49}"/>
              </a:ext>
            </a:extLst>
          </p:cNvPr>
          <p:cNvSpPr>
            <a:spLocks noGrp="1"/>
          </p:cNvSpPr>
          <p:nvPr>
            <p:ph sz="half" idx="2"/>
          </p:nvPr>
        </p:nvSpPr>
        <p:spPr>
          <a:xfrm>
            <a:off x="6172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158233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1A35A09-EF8D-610C-BF8A-4E74E95DAEDC}"/>
              </a:ext>
            </a:extLst>
          </p:cNvPr>
          <p:cNvSpPr>
            <a:spLocks noGrp="1"/>
          </p:cNvSpPr>
          <p:nvPr>
            <p:ph type="title"/>
          </p:nvPr>
        </p:nvSpPr>
        <p:spPr>
          <a:xfrm>
            <a:off x="831849" y="1709738"/>
            <a:ext cx="10515600" cy="2852737"/>
          </a:xfrm>
        </p:spPr>
        <p:txBody>
          <a:bodyPr anchor="b">
            <a:normAutofit/>
          </a:bodyPr>
          <a:lstStyle>
            <a:lvl1pPr>
              <a:defRPr sz="4800" b="1" i="0">
                <a:solidFill>
                  <a:srgbClr val="340E4B"/>
                </a:solidFill>
                <a:latin typeface="Nunito" pitchFamily="2" charset="77"/>
                <a:ea typeface="Inter" panose="020B0502030000000004" pitchFamily="34" charset="0"/>
              </a:defRPr>
            </a:lvl1pPr>
          </a:lstStyle>
          <a:p>
            <a:r>
              <a:rPr lang="nb-NO" dirty="0"/>
              <a:t>Klikk for å redigere tittelstil</a:t>
            </a:r>
          </a:p>
        </p:txBody>
      </p:sp>
      <p:sp>
        <p:nvSpPr>
          <p:cNvPr id="3" name="Plassholder for tekst 2">
            <a:extLst>
              <a:ext uri="{FF2B5EF4-FFF2-40B4-BE49-F238E27FC236}">
                <a16:creationId xmlns:a16="http://schemas.microsoft.com/office/drawing/2014/main" id="{DDA6B2B1-02E3-F437-5AC7-8B6DD10760A7}"/>
              </a:ext>
            </a:extLst>
          </p:cNvPr>
          <p:cNvSpPr>
            <a:spLocks noGrp="1"/>
          </p:cNvSpPr>
          <p:nvPr>
            <p:ph type="body" idx="1"/>
          </p:nvPr>
        </p:nvSpPr>
        <p:spPr>
          <a:xfrm>
            <a:off x="831849" y="4589465"/>
            <a:ext cx="10515600" cy="1500187"/>
          </a:xfrm>
        </p:spPr>
        <p:txBody>
          <a:bodyPr>
            <a:normAutofit/>
          </a:bodyPr>
          <a:lstStyle>
            <a:lvl1pPr marL="0" indent="0">
              <a:lnSpc>
                <a:spcPct val="150000"/>
              </a:lnSpc>
              <a:buNone/>
              <a:defRPr sz="1800" b="0" i="1">
                <a:solidFill>
                  <a:schemeClr val="tx1"/>
                </a:solidFill>
                <a:latin typeface="Inter" panose="020B0502030000000004" pitchFamily="34" charset="0"/>
                <a:ea typeface="Inter" panose="020B0502030000000004" pitchFamily="34" charset="0"/>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nb-NO" dirty="0"/>
              <a:t>Klikk for å redigere tekststiler i malen</a:t>
            </a:r>
          </a:p>
        </p:txBody>
      </p:sp>
      <p:pic>
        <p:nvPicPr>
          <p:cNvPr id="4" name="Bilde 3">
            <a:extLst>
              <a:ext uri="{FF2B5EF4-FFF2-40B4-BE49-F238E27FC236}">
                <a16:creationId xmlns:a16="http://schemas.microsoft.com/office/drawing/2014/main" id="{8C324F4B-DE81-D254-8838-2E2E87268B71}"/>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898350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340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6038261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Bilde høy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096000" y="1823038"/>
            <a:ext cx="5260203" cy="4351338"/>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40057631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CDB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11650143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340E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2175094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CDB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9813686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5181600" cy="4351338"/>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3236016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05429B-751D-3844-C9AB-3F201C568D93}"/>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pic>
        <p:nvPicPr>
          <p:cNvPr id="3" name="Bilde 2">
            <a:extLst>
              <a:ext uri="{FF2B5EF4-FFF2-40B4-BE49-F238E27FC236}">
                <a16:creationId xmlns:a16="http://schemas.microsoft.com/office/drawing/2014/main" id="{9C28B5E2-A63C-6D8F-5973-5CD7D3B98B8A}"/>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3796452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69888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nhold med tekst">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A66294E-0E3A-1322-F249-C85199063546}"/>
              </a:ext>
            </a:extLst>
          </p:cNvPr>
          <p:cNvSpPr>
            <a:spLocks noGrp="1"/>
          </p:cNvSpPr>
          <p:nvPr>
            <p:ph idx="1"/>
          </p:nvPr>
        </p:nvSpPr>
        <p:spPr>
          <a:xfrm>
            <a:off x="5183188" y="2057400"/>
            <a:ext cx="6172200" cy="3803651"/>
          </a:xfrm>
        </p:spPr>
        <p:txBody>
          <a:bodyPr>
            <a:normAutofit/>
          </a:bodyPr>
          <a:lstStyle>
            <a:lvl1pPr>
              <a:defRPr sz="2000">
                <a:latin typeface="Inter" panose="020B0502030000000004" pitchFamily="34" charset="0"/>
                <a:ea typeface="Inter" panose="020B0502030000000004" pitchFamily="34" charset="0"/>
              </a:defRPr>
            </a:lvl1pPr>
            <a:lvl2pPr>
              <a:defRPr sz="1800">
                <a:latin typeface="Inter" panose="020B0502030000000004" pitchFamily="34" charset="0"/>
                <a:ea typeface="Inter" panose="020B0502030000000004" pitchFamily="34" charset="0"/>
              </a:defRPr>
            </a:lvl2pPr>
            <a:lvl3pPr>
              <a:defRPr sz="1600">
                <a:latin typeface="Inter" panose="020B0502030000000004" pitchFamily="34" charset="0"/>
                <a:ea typeface="Inter" panose="020B0502030000000004" pitchFamily="34" charset="0"/>
              </a:defRPr>
            </a:lvl3pPr>
            <a:lvl4pPr>
              <a:defRPr sz="1400">
                <a:latin typeface="Inter" panose="020B0502030000000004" pitchFamily="34" charset="0"/>
                <a:ea typeface="Inter" panose="020B0502030000000004" pitchFamily="34" charset="0"/>
              </a:defRPr>
            </a:lvl4pPr>
            <a:lvl5pPr>
              <a:defRPr sz="1400">
                <a:latin typeface="Inter" panose="020B0502030000000004" pitchFamily="34" charset="0"/>
                <a:ea typeface="Inter" panose="020B0502030000000004" pitchFamily="34" charset="0"/>
              </a:defRPr>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id="{AF3E513E-9931-3F68-41D4-2D6851230B28}"/>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860F98CF-181A-2FFE-175B-9E3E72C41430}"/>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Tittel 8">
            <a:extLst>
              <a:ext uri="{FF2B5EF4-FFF2-40B4-BE49-F238E27FC236}">
                <a16:creationId xmlns:a16="http://schemas.microsoft.com/office/drawing/2014/main" id="{DD0831B7-C8A3-FAB7-E6ED-39C828DB9F90}"/>
              </a:ext>
            </a:extLst>
          </p:cNvPr>
          <p:cNvSpPr>
            <a:spLocks noGrp="1"/>
          </p:cNvSpPr>
          <p:nvPr>
            <p:ph type="title"/>
          </p:nvPr>
        </p:nvSpPr>
        <p:spPr/>
        <p:txBody>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dirty="0"/>
              <a:t>Klikk for å redigere tittelstil</a:t>
            </a:r>
          </a:p>
        </p:txBody>
      </p:sp>
    </p:spTree>
    <p:extLst>
      <p:ext uri="{BB962C8B-B14F-4D97-AF65-F5344CB8AC3E}">
        <p14:creationId xmlns:p14="http://schemas.microsoft.com/office/powerpoint/2010/main" val="1817814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3932237" cy="1600200"/>
          </a:xfrm>
        </p:spPr>
        <p:txBody>
          <a:bodyPr anchor="b">
            <a:normAutofit/>
          </a:bodyPr>
          <a:lstStyle>
            <a:lvl1pPr>
              <a:defRPr sz="32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057400"/>
            <a:ext cx="3932237" cy="3811588"/>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pic>
        <p:nvPicPr>
          <p:cNvPr id="5" name="Bilde 4">
            <a:extLst>
              <a:ext uri="{FF2B5EF4-FFF2-40B4-BE49-F238E27FC236}">
                <a16:creationId xmlns:a16="http://schemas.microsoft.com/office/drawing/2014/main" id="{1433EA1C-289F-5865-8A92-0044E4BA1F76}"/>
              </a:ext>
            </a:extLst>
          </p:cNvPr>
          <p:cNvPicPr>
            <a:picLocks noChangeAspect="1"/>
          </p:cNvPicPr>
          <p:nvPr userDrawn="1"/>
        </p:nvPicPr>
        <p:blipFill>
          <a:blip r:embed="rId2"/>
          <a:stretch>
            <a:fillRect/>
          </a:stretch>
        </p:blipFill>
        <p:spPr>
          <a:xfrm>
            <a:off x="10637842" y="6363879"/>
            <a:ext cx="1149351" cy="262708"/>
          </a:xfrm>
          <a:prstGeom prst="rect">
            <a:avLst/>
          </a:prstGeom>
        </p:spPr>
      </p:pic>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4901938" y="537328"/>
            <a:ext cx="6450274" cy="5331660"/>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313832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19111C2-F459-14B1-2FAE-2C83530C0A58}"/>
              </a:ext>
            </a:extLst>
          </p:cNvPr>
          <p:cNvSpPr>
            <a:spLocks noGrp="1"/>
          </p:cNvSpPr>
          <p:nvPr>
            <p:ph type="title"/>
          </p:nvPr>
        </p:nvSpPr>
        <p:spPr/>
        <p:txBody>
          <a:bodyPr>
            <a:normAutofit/>
          </a:bodyPr>
          <a:lstStyle>
            <a:lvl1pPr>
              <a:defRPr sz="4000" b="1" i="0">
                <a:solidFill>
                  <a:srgbClr val="350F4A"/>
                </a:solidFill>
                <a:latin typeface="Inter" panose="020B0502030000000004" pitchFamily="34" charset="0"/>
                <a:ea typeface="Inter" panose="020B0502030000000004" pitchFamily="34" charset="0"/>
              </a:defRPr>
            </a:lvl1pPr>
          </a:lstStyle>
          <a:p>
            <a:r>
              <a:rPr lang="nb-NO"/>
              <a:t>Klikk for å redigere tittelstil</a:t>
            </a:r>
          </a:p>
        </p:txBody>
      </p:sp>
      <p:sp>
        <p:nvSpPr>
          <p:cNvPr id="3" name="Plassholder for innhold 2">
            <a:extLst>
              <a:ext uri="{FF2B5EF4-FFF2-40B4-BE49-F238E27FC236}">
                <a16:creationId xmlns:a16="http://schemas.microsoft.com/office/drawing/2014/main" id="{F47AB400-D5D6-4BFB-E47E-B622E28F5DE5}"/>
              </a:ext>
            </a:extLst>
          </p:cNvPr>
          <p:cNvSpPr>
            <a:spLocks noGrp="1"/>
          </p:cNvSpPr>
          <p:nvPr>
            <p:ph idx="1"/>
          </p:nvPr>
        </p:nvSpPr>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4" name="Bilde 3">
            <a:extLst>
              <a:ext uri="{FF2B5EF4-FFF2-40B4-BE49-F238E27FC236}">
                <a16:creationId xmlns:a16="http://schemas.microsoft.com/office/drawing/2014/main" id="{ABD2B1B3-BF17-58E6-ED8D-D93D771B18B8}"/>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22382862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Bilde med tekst">
    <p:spTree>
      <p:nvGrpSpPr>
        <p:cNvPr id="1" name=""/>
        <p:cNvGrpSpPr/>
        <p:nvPr/>
      </p:nvGrpSpPr>
      <p:grpSpPr>
        <a:xfrm>
          <a:off x="0" y="0"/>
          <a:ext cx="0" cy="0"/>
          <a:chOff x="0" y="0"/>
          <a:chExt cx="0" cy="0"/>
        </a:xfrm>
      </p:grpSpPr>
      <p:sp>
        <p:nvSpPr>
          <p:cNvPr id="6" name="Plassholder for bilde 6">
            <a:extLst>
              <a:ext uri="{FF2B5EF4-FFF2-40B4-BE49-F238E27FC236}">
                <a16:creationId xmlns:a16="http://schemas.microsoft.com/office/drawing/2014/main" id="{F02D9A3A-2B25-ABF3-ED42-A899BB0CDEBC}"/>
              </a:ext>
            </a:extLst>
          </p:cNvPr>
          <p:cNvSpPr>
            <a:spLocks noGrp="1"/>
          </p:cNvSpPr>
          <p:nvPr>
            <p:ph type="pic" sz="quarter" idx="10"/>
          </p:nvPr>
        </p:nvSpPr>
        <p:spPr>
          <a:xfrm>
            <a:off x="6874328" y="0"/>
            <a:ext cx="5317671" cy="7086600"/>
          </a:xfrm>
          <a:prstGeom prst="rect">
            <a:avLst/>
          </a:prstGeom>
        </p:spPr>
        <p:txBody>
          <a:bodyPr/>
          <a:lstStyle/>
          <a:p>
            <a:endParaRPr lang="nb-NO"/>
          </a:p>
        </p:txBody>
      </p:sp>
      <p:sp>
        <p:nvSpPr>
          <p:cNvPr id="2" name="Tittel 1">
            <a:extLst>
              <a:ext uri="{FF2B5EF4-FFF2-40B4-BE49-F238E27FC236}">
                <a16:creationId xmlns:a16="http://schemas.microsoft.com/office/drawing/2014/main" id="{9576B372-F436-6B07-EFA9-45D4F2D9BCF7}"/>
              </a:ext>
            </a:extLst>
          </p:cNvPr>
          <p:cNvSpPr>
            <a:spLocks noGrp="1"/>
          </p:cNvSpPr>
          <p:nvPr>
            <p:ph type="title"/>
          </p:nvPr>
        </p:nvSpPr>
        <p:spPr>
          <a:xfrm>
            <a:off x="839788" y="457200"/>
            <a:ext cx="5256212" cy="1600200"/>
          </a:xfrm>
        </p:spPr>
        <p:txBody>
          <a:bodyPr anchor="b">
            <a:normAutofit/>
          </a:bodyPr>
          <a:lstStyle>
            <a:lvl1pPr>
              <a:defRPr sz="3600" b="1" i="0">
                <a:latin typeface="Inter Extra Bold" panose="020B0502030000000004" pitchFamily="34" charset="0"/>
                <a:ea typeface="Inter Extra Bold" panose="020B0502030000000004" pitchFamily="34" charset="0"/>
              </a:defRPr>
            </a:lvl1pPr>
          </a:lstStyle>
          <a:p>
            <a:r>
              <a:rPr lang="nb-NO" dirty="0"/>
              <a:t>Klikk for å redigere tittelstil</a:t>
            </a:r>
          </a:p>
        </p:txBody>
      </p:sp>
      <p:sp>
        <p:nvSpPr>
          <p:cNvPr id="4" name="Plassholder for tekst 3">
            <a:extLst>
              <a:ext uri="{FF2B5EF4-FFF2-40B4-BE49-F238E27FC236}">
                <a16:creationId xmlns:a16="http://schemas.microsoft.com/office/drawing/2014/main" id="{E5A04C13-3BFF-0895-2127-3260F3978192}"/>
              </a:ext>
            </a:extLst>
          </p:cNvPr>
          <p:cNvSpPr>
            <a:spLocks noGrp="1"/>
          </p:cNvSpPr>
          <p:nvPr>
            <p:ph type="body" sz="half" idx="2"/>
          </p:nvPr>
        </p:nvSpPr>
        <p:spPr>
          <a:xfrm>
            <a:off x="839788" y="2334986"/>
            <a:ext cx="5256212" cy="3534002"/>
          </a:xfrm>
        </p:spPr>
        <p:txBody>
          <a:bodyPr>
            <a:normAutofit/>
          </a:bodyPr>
          <a:lstStyle>
            <a:lvl1pPr marL="0" indent="0">
              <a:lnSpc>
                <a:spcPct val="150000"/>
              </a:lnSpc>
              <a:buNone/>
              <a:defRPr sz="1800">
                <a:latin typeface="Inter" panose="020B0502030000000004" pitchFamily="34" charset="0"/>
                <a:ea typeface="Inter" panose="020B05020300000000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nb-NO" dirty="0"/>
              <a:t>Klikk for å redigere tekststiler i malen</a:t>
            </a:r>
          </a:p>
        </p:txBody>
      </p:sp>
    </p:spTree>
    <p:extLst>
      <p:ext uri="{BB962C8B-B14F-4D97-AF65-F5344CB8AC3E}">
        <p14:creationId xmlns:p14="http://schemas.microsoft.com/office/powerpoint/2010/main" val="45196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tekstboks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id="{C273F511-91ED-F166-ED10-BB638299DB49}"/>
              </a:ext>
            </a:extLst>
          </p:cNvPr>
          <p:cNvSpPr>
            <a:spLocks noGrp="1"/>
          </p:cNvSpPr>
          <p:nvPr>
            <p:ph sz="half" idx="2"/>
          </p:nvPr>
        </p:nvSpPr>
        <p:spPr>
          <a:xfrm>
            <a:off x="6172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2" y="6363879"/>
            <a:ext cx="1149351" cy="262708"/>
          </a:xfrm>
          <a:prstGeom prst="rect">
            <a:avLst/>
          </a:prstGeom>
        </p:spPr>
      </p:pic>
    </p:spTree>
    <p:extLst>
      <p:ext uri="{BB962C8B-B14F-4D97-AF65-F5344CB8AC3E}">
        <p14:creationId xmlns:p14="http://schemas.microsoft.com/office/powerpoint/2010/main" val="697721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236280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ilde høyre">
    <p:spTree>
      <p:nvGrpSpPr>
        <p:cNvPr id="1" name=""/>
        <p:cNvGrpSpPr/>
        <p:nvPr/>
      </p:nvGrpSpPr>
      <p:grpSpPr>
        <a:xfrm>
          <a:off x="0" y="0"/>
          <a:ext cx="0" cy="0"/>
          <a:chOff x="0" y="0"/>
          <a:chExt cx="0" cy="0"/>
        </a:xfrm>
      </p:grpSpPr>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096000" y="1823038"/>
            <a:ext cx="5260203" cy="4351338"/>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30860389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ilde høyre">
    <p:spTree>
      <p:nvGrpSpPr>
        <p:cNvPr id="1" name=""/>
        <p:cNvGrpSpPr/>
        <p:nvPr/>
      </p:nvGrpSpPr>
      <p:grpSpPr>
        <a:xfrm>
          <a:off x="0" y="0"/>
          <a:ext cx="0" cy="0"/>
          <a:chOff x="0" y="0"/>
          <a:chExt cx="0" cy="0"/>
        </a:xfrm>
      </p:grpSpPr>
      <p:sp>
        <p:nvSpPr>
          <p:cNvPr id="9" name="Avrundet rektangel 8">
            <a:extLst>
              <a:ext uri="{FF2B5EF4-FFF2-40B4-BE49-F238E27FC236}">
                <a16:creationId xmlns:a16="http://schemas.microsoft.com/office/drawing/2014/main" id="{66E08578-599C-83ED-5C20-6C6BF5C6244F}"/>
              </a:ext>
            </a:extLst>
          </p:cNvPr>
          <p:cNvSpPr/>
          <p:nvPr userDrawn="1"/>
        </p:nvSpPr>
        <p:spPr>
          <a:xfrm>
            <a:off x="6513920" y="2017338"/>
            <a:ext cx="4623182" cy="3887882"/>
          </a:xfrm>
          <a:prstGeom prst="roundRect">
            <a:avLst>
              <a:gd name="adj" fmla="val 2361"/>
            </a:avLst>
          </a:prstGeom>
          <a:solidFill>
            <a:srgbClr val="F3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Plassholder for bilde 6">
            <a:extLst>
              <a:ext uri="{FF2B5EF4-FFF2-40B4-BE49-F238E27FC236}">
                <a16:creationId xmlns:a16="http://schemas.microsoft.com/office/drawing/2014/main" id="{3ACED7F2-5652-E82C-439E-E52987FE2C0E}"/>
              </a:ext>
            </a:extLst>
          </p:cNvPr>
          <p:cNvSpPr>
            <a:spLocks noGrp="1"/>
          </p:cNvSpPr>
          <p:nvPr>
            <p:ph type="pic" sz="quarter" idx="10"/>
          </p:nvPr>
        </p:nvSpPr>
        <p:spPr>
          <a:xfrm>
            <a:off x="6740386" y="1823038"/>
            <a:ext cx="4615817" cy="3874417"/>
          </a:xfrm>
          <a:prstGeom prst="roundRect">
            <a:avLst>
              <a:gd name="adj" fmla="val 3019"/>
            </a:avLst>
          </a:prstGeom>
        </p:spPr>
        <p:txBody>
          <a:bodyPr/>
          <a:lstStyle/>
          <a:p>
            <a:endParaRPr lang="nb-NO"/>
          </a:p>
        </p:txBody>
      </p:sp>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838200"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Tree>
    <p:extLst>
      <p:ext uri="{BB962C8B-B14F-4D97-AF65-F5344CB8AC3E}">
        <p14:creationId xmlns:p14="http://schemas.microsoft.com/office/powerpoint/2010/main" val="74356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1860385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ilde venstr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3E27CB8-2FF2-26C2-F5F7-6D4A70D7D591}"/>
              </a:ext>
            </a:extLst>
          </p:cNvPr>
          <p:cNvSpPr>
            <a:spLocks noGrp="1"/>
          </p:cNvSpPr>
          <p:nvPr>
            <p:ph type="title"/>
          </p:nvPr>
        </p:nvSpPr>
        <p:spPr/>
        <p:txBody>
          <a:bodyPr>
            <a:normAutofit/>
          </a:bodyPr>
          <a:lstStyle>
            <a:lvl1pPr>
              <a:defRPr lang="nb-NO" sz="4000" b="1" i="0" kern="1200" dirty="0">
                <a:solidFill>
                  <a:srgbClr val="350F4A"/>
                </a:solidFill>
                <a:latin typeface="Inter" panose="020B0502030000000004" pitchFamily="34" charset="0"/>
                <a:ea typeface="Inter" panose="020B0502030000000004" pitchFamily="34" charset="0"/>
                <a:cs typeface="+mj-cs"/>
              </a:defRPr>
            </a:lvl1pPr>
          </a:lstStyle>
          <a:p>
            <a:r>
              <a:rPr lang="nb-NO"/>
              <a:t>Klikk for å redigere tittelstil</a:t>
            </a:r>
          </a:p>
        </p:txBody>
      </p:sp>
      <p:sp>
        <p:nvSpPr>
          <p:cNvPr id="3" name="Plassholder for innhold 2">
            <a:extLst>
              <a:ext uri="{FF2B5EF4-FFF2-40B4-BE49-F238E27FC236}">
                <a16:creationId xmlns:a16="http://schemas.microsoft.com/office/drawing/2014/main" id="{19C1393B-581C-68BE-9C8F-3148712E7296}"/>
              </a:ext>
            </a:extLst>
          </p:cNvPr>
          <p:cNvSpPr>
            <a:spLocks noGrp="1"/>
          </p:cNvSpPr>
          <p:nvPr>
            <p:ph sz="half" idx="1"/>
          </p:nvPr>
        </p:nvSpPr>
        <p:spPr>
          <a:xfrm>
            <a:off x="6172203" y="1825625"/>
            <a:ext cx="5181600" cy="4351338"/>
          </a:xfrm>
        </p:spPr>
        <p:txBody>
          <a:bodyPr>
            <a:normAutofit/>
          </a:bodyPr>
          <a:lstStyle>
            <a:lvl1pPr>
              <a:lnSpc>
                <a:spcPct val="100000"/>
              </a:lnSpc>
              <a:defRPr sz="2000">
                <a:latin typeface="Inter" panose="020B0502030000000004" pitchFamily="34" charset="0"/>
                <a:ea typeface="Inter" panose="020B0502030000000004" pitchFamily="34" charset="0"/>
              </a:defRPr>
            </a:lvl1pPr>
            <a:lvl2pPr>
              <a:lnSpc>
                <a:spcPct val="100000"/>
              </a:lnSpc>
              <a:defRPr sz="1800">
                <a:latin typeface="Inter" panose="020B0502030000000004" pitchFamily="34" charset="0"/>
                <a:ea typeface="Inter" panose="020B0502030000000004" pitchFamily="34" charset="0"/>
              </a:defRPr>
            </a:lvl2pPr>
            <a:lvl3pPr>
              <a:lnSpc>
                <a:spcPct val="100000"/>
              </a:lnSpc>
              <a:defRPr sz="1600">
                <a:latin typeface="Inter" panose="020B0502030000000004" pitchFamily="34" charset="0"/>
                <a:ea typeface="Inter" panose="020B0502030000000004" pitchFamily="34" charset="0"/>
              </a:defRPr>
            </a:lvl3pPr>
            <a:lvl4pPr>
              <a:lnSpc>
                <a:spcPct val="100000"/>
              </a:lnSpc>
              <a:defRPr sz="1400">
                <a:latin typeface="Inter" panose="020B0502030000000004" pitchFamily="34" charset="0"/>
                <a:ea typeface="Inter" panose="020B0502030000000004" pitchFamily="34" charset="0"/>
              </a:defRPr>
            </a:lvl4pPr>
            <a:lvl5pPr>
              <a:lnSpc>
                <a:spcPct val="100000"/>
              </a:lnSpc>
              <a:defRPr sz="1400">
                <a:latin typeface="Inter" panose="020B0502030000000004" pitchFamily="34" charset="0"/>
                <a:ea typeface="Inter" panose="020B0502030000000004" pitchFamily="34" charset="0"/>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pic>
        <p:nvPicPr>
          <p:cNvPr id="5" name="Bilde 4">
            <a:extLst>
              <a:ext uri="{FF2B5EF4-FFF2-40B4-BE49-F238E27FC236}">
                <a16:creationId xmlns:a16="http://schemas.microsoft.com/office/drawing/2014/main" id="{12982A9D-E1A7-B33B-4405-3150CB71CBEE}"/>
              </a:ext>
            </a:extLst>
          </p:cNvPr>
          <p:cNvPicPr>
            <a:picLocks noChangeAspect="1"/>
          </p:cNvPicPr>
          <p:nvPr userDrawn="1"/>
        </p:nvPicPr>
        <p:blipFill>
          <a:blip r:embed="rId2"/>
          <a:stretch>
            <a:fillRect/>
          </a:stretch>
        </p:blipFill>
        <p:spPr>
          <a:xfrm>
            <a:off x="10637843" y="6363879"/>
            <a:ext cx="1149351" cy="262708"/>
          </a:xfrm>
          <a:prstGeom prst="rect">
            <a:avLst/>
          </a:prstGeom>
        </p:spPr>
      </p:pic>
      <p:sp>
        <p:nvSpPr>
          <p:cNvPr id="9" name="Avrundet rektangel 8">
            <a:extLst>
              <a:ext uri="{FF2B5EF4-FFF2-40B4-BE49-F238E27FC236}">
                <a16:creationId xmlns:a16="http://schemas.microsoft.com/office/drawing/2014/main" id="{9EA00FA2-484D-12ED-C2BA-76DC55113C2D}"/>
              </a:ext>
            </a:extLst>
          </p:cNvPr>
          <p:cNvSpPr/>
          <p:nvPr userDrawn="1"/>
        </p:nvSpPr>
        <p:spPr>
          <a:xfrm>
            <a:off x="1045363" y="2017338"/>
            <a:ext cx="4623182" cy="3887882"/>
          </a:xfrm>
          <a:prstGeom prst="roundRect">
            <a:avLst>
              <a:gd name="adj" fmla="val 2361"/>
            </a:avLst>
          </a:prstGeom>
          <a:solidFill>
            <a:srgbClr val="F3E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Plassholder for bilde 6">
            <a:extLst>
              <a:ext uri="{FF2B5EF4-FFF2-40B4-BE49-F238E27FC236}">
                <a16:creationId xmlns:a16="http://schemas.microsoft.com/office/drawing/2014/main" id="{898A0BD0-BA4A-D9D4-090B-542C6F21ED94}"/>
              </a:ext>
            </a:extLst>
          </p:cNvPr>
          <p:cNvSpPr>
            <a:spLocks noGrp="1"/>
          </p:cNvSpPr>
          <p:nvPr>
            <p:ph type="pic" sz="quarter" idx="10"/>
          </p:nvPr>
        </p:nvSpPr>
        <p:spPr>
          <a:xfrm>
            <a:off x="838197" y="1823038"/>
            <a:ext cx="4615817" cy="3874417"/>
          </a:xfrm>
          <a:prstGeom prst="roundRect">
            <a:avLst>
              <a:gd name="adj" fmla="val 3019"/>
            </a:avLst>
          </a:prstGeom>
        </p:spPr>
        <p:txBody>
          <a:bodyPr/>
          <a:lstStyle/>
          <a:p>
            <a:endParaRPr lang="nb-NO"/>
          </a:p>
        </p:txBody>
      </p:sp>
    </p:spTree>
    <p:extLst>
      <p:ext uri="{BB962C8B-B14F-4D97-AF65-F5344CB8AC3E}">
        <p14:creationId xmlns:p14="http://schemas.microsoft.com/office/powerpoint/2010/main" val="777898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DAD2C6-B089-3369-DA4D-074E663B9C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A8CBF0-DCAE-B03C-9E9A-7F187AC8E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417741158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70" r:id="rId11"/>
    <p:sldLayoutId id="2147483671" r:id="rId12"/>
    <p:sldLayoutId id="2147483672" r:id="rId13"/>
    <p:sldLayoutId id="2147483673" r:id="rId14"/>
    <p:sldLayoutId id="2147483690" r:id="rId15"/>
  </p:sldLayoutIdLst>
  <p:hf sldNum="0" hdr="0" ftr="0" dt="0"/>
  <p:txStyles>
    <p:titleStyle>
      <a:lvl1pPr algn="l" defTabSz="914377" rtl="0" eaLnBrk="1" latinLnBrk="0" hangingPunct="1">
        <a:lnSpc>
          <a:spcPct val="90000"/>
        </a:lnSpc>
        <a:spcBef>
          <a:spcPct val="0"/>
        </a:spcBef>
        <a:buNone/>
        <a:defRPr sz="3600" b="1" i="0" kern="1200">
          <a:solidFill>
            <a:srgbClr val="350F4A"/>
          </a:solidFill>
          <a:latin typeface="Inter" panose="020B0502030000000004" pitchFamily="34" charset="0"/>
          <a:ea typeface="Inter" panose="020B0502030000000004" pitchFamily="34" charset="0"/>
          <a:cs typeface="+mj-cs"/>
        </a:defRPr>
      </a:lvl1pPr>
    </p:titleStyle>
    <p:bodyStyle>
      <a:lvl1pPr marL="228594" indent="-228594" algn="l" defTabSz="914377"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3ECFF"/>
        </a:solid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04DAD2C6-B089-3369-DA4D-074E663B9C43}"/>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id="{37A8CBF0-DCAE-B03C-9E9A-7F187AC8E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8442102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87" r:id="rId12"/>
    <p:sldLayoutId id="2147483691" r:id="rId13"/>
    <p:sldLayoutId id="2147483692" r:id="rId14"/>
    <p:sldLayoutId id="2147483693" r:id="rId15"/>
  </p:sldLayoutIdLst>
  <p:hf sldNum="0" hdr="0" ftr="0" dt="0"/>
  <p:txStyles>
    <p:titleStyle>
      <a:lvl1pPr algn="l" defTabSz="914377" rtl="0" eaLnBrk="1" latinLnBrk="0" hangingPunct="1">
        <a:lnSpc>
          <a:spcPct val="90000"/>
        </a:lnSpc>
        <a:spcBef>
          <a:spcPct val="0"/>
        </a:spcBef>
        <a:buNone/>
        <a:defRPr sz="3600" b="1" i="0" kern="1200">
          <a:solidFill>
            <a:srgbClr val="350F4A"/>
          </a:solidFill>
          <a:latin typeface="Inter" panose="020B0502030000000004" pitchFamily="34" charset="0"/>
          <a:ea typeface="Inter" panose="020B0502030000000004" pitchFamily="34" charset="0"/>
          <a:cs typeface="+mj-cs"/>
        </a:defRPr>
      </a:lvl1pPr>
    </p:titleStyle>
    <p:bodyStyle>
      <a:lvl1pPr marL="228594" indent="-228594" algn="l" defTabSz="914377" rtl="0" eaLnBrk="1" latinLnBrk="0" hangingPunct="1">
        <a:lnSpc>
          <a:spcPct val="100000"/>
        </a:lnSpc>
        <a:spcBef>
          <a:spcPts val="600"/>
        </a:spcBef>
        <a:spcAft>
          <a:spcPts val="600"/>
        </a:spcAft>
        <a:buFont typeface="Arial" panose="020B0604020202020204" pitchFamily="34" charset="0"/>
        <a:buChar char="•"/>
        <a:defRPr sz="2000" kern="1200">
          <a:solidFill>
            <a:schemeClr val="tx1"/>
          </a:solidFill>
          <a:latin typeface="+mn-lt"/>
          <a:ea typeface="+mn-ea"/>
          <a:cs typeface="+mn-cs"/>
        </a:defRPr>
      </a:lvl1pPr>
      <a:lvl2pPr marL="685783" indent="-228594" algn="l" defTabSz="914377" rtl="0" eaLnBrk="1" latinLnBrk="0" hangingPunct="1">
        <a:lnSpc>
          <a:spcPct val="100000"/>
        </a:lnSpc>
        <a:spcBef>
          <a:spcPts val="600"/>
        </a:spcBef>
        <a:spcAft>
          <a:spcPts val="600"/>
        </a:spcAft>
        <a:buFont typeface="Arial" panose="020B0604020202020204" pitchFamily="34" charset="0"/>
        <a:buChar char="•"/>
        <a:defRPr sz="1800" kern="1200">
          <a:solidFill>
            <a:schemeClr val="tx1"/>
          </a:solidFill>
          <a:latin typeface="+mn-lt"/>
          <a:ea typeface="+mn-ea"/>
          <a:cs typeface="+mn-cs"/>
        </a:defRPr>
      </a:lvl2pPr>
      <a:lvl3pPr marL="1142971" indent="-228594" algn="l" defTabSz="914377" rtl="0" eaLnBrk="1" latinLnBrk="0" hangingPunct="1">
        <a:lnSpc>
          <a:spcPct val="100000"/>
        </a:lnSpc>
        <a:spcBef>
          <a:spcPts val="600"/>
        </a:spcBef>
        <a:spcAft>
          <a:spcPts val="600"/>
        </a:spcAft>
        <a:buFont typeface="Arial" panose="020B0604020202020204" pitchFamily="34" charset="0"/>
        <a:buChar char="•"/>
        <a:defRPr sz="1600" kern="1200">
          <a:solidFill>
            <a:schemeClr val="tx1"/>
          </a:solidFill>
          <a:latin typeface="+mn-lt"/>
          <a:ea typeface="+mn-ea"/>
          <a:cs typeface="+mn-cs"/>
        </a:defRPr>
      </a:lvl3pPr>
      <a:lvl4pPr marL="1600160"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4pPr>
      <a:lvl5pPr marL="2057349" indent="-228594" algn="l" defTabSz="914377" rtl="0" eaLnBrk="1" latinLnBrk="0" hangingPunct="1">
        <a:lnSpc>
          <a:spcPct val="100000"/>
        </a:lnSpc>
        <a:spcBef>
          <a:spcPts val="600"/>
        </a:spcBef>
        <a:spcAft>
          <a:spcPts val="600"/>
        </a:spcAft>
        <a:buFont typeface="Arial" panose="020B0604020202020204" pitchFamily="34" charset="0"/>
        <a:buChar char="•"/>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ED10F8-76A4-C3DA-DC35-039CD3676166}"/>
              </a:ext>
            </a:extLst>
          </p:cNvPr>
          <p:cNvSpPr>
            <a:spLocks noGrp="1"/>
          </p:cNvSpPr>
          <p:nvPr>
            <p:ph type="ctrTitle"/>
          </p:nvPr>
        </p:nvSpPr>
        <p:spPr>
          <a:xfrm>
            <a:off x="415858" y="1282700"/>
            <a:ext cx="8134350" cy="2387600"/>
          </a:xfrm>
        </p:spPr>
        <p:txBody>
          <a:bodyPr/>
          <a:lstStyle/>
          <a:p>
            <a:br>
              <a:rPr lang="nb-NO" dirty="0"/>
            </a:br>
            <a:r>
              <a:rPr lang="nb-NO" dirty="0"/>
              <a:t>Bakgrunn, teori- og kunnskapsgrunnlag for kunnskapsmodellen</a:t>
            </a:r>
          </a:p>
        </p:txBody>
      </p:sp>
    </p:spTree>
    <p:extLst>
      <p:ext uri="{BB962C8B-B14F-4D97-AF65-F5344CB8AC3E}">
        <p14:creationId xmlns:p14="http://schemas.microsoft.com/office/powerpoint/2010/main" val="2497535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712B5BF-5BE8-114B-6E42-787355F5D17E}"/>
              </a:ext>
            </a:extLst>
          </p:cNvPr>
          <p:cNvSpPr>
            <a:spLocks noGrp="1"/>
          </p:cNvSpPr>
          <p:nvPr>
            <p:ph type="title"/>
          </p:nvPr>
        </p:nvSpPr>
        <p:spPr>
          <a:xfrm>
            <a:off x="838200" y="365126"/>
            <a:ext cx="10515600" cy="1325563"/>
          </a:xfrm>
        </p:spPr>
        <p:txBody>
          <a:bodyPr/>
          <a:lstStyle/>
          <a:p>
            <a:pPr algn="ctr"/>
            <a:r>
              <a:rPr lang="nb-NO" dirty="0"/>
              <a:t>Kunnskapsmodellen </a:t>
            </a:r>
            <a:br>
              <a:rPr lang="nb-NO" dirty="0"/>
            </a:br>
            <a:r>
              <a:rPr lang="nb-NO" i="1" dirty="0"/>
              <a:t>Barnets behov i sentrum</a:t>
            </a:r>
          </a:p>
        </p:txBody>
      </p:sp>
      <p:pic>
        <p:nvPicPr>
          <p:cNvPr id="7" name="Plassholder for innhold 6" descr="Et bilde som inneholder Grafikk, skjermbilde, design&#10;&#10;KI-generert innhold kan være feil.">
            <a:extLst>
              <a:ext uri="{FF2B5EF4-FFF2-40B4-BE49-F238E27FC236}">
                <a16:creationId xmlns:a16="http://schemas.microsoft.com/office/drawing/2014/main" id="{35AB2578-1D93-9B0A-3026-43C749868B8A}"/>
              </a:ext>
            </a:extLst>
          </p:cNvPr>
          <p:cNvPicPr>
            <a:picLocks noGrp="1" noChangeAspect="1"/>
          </p:cNvPicPr>
          <p:nvPr>
            <p:ph idx="1"/>
          </p:nvPr>
        </p:nvPicPr>
        <p:blipFill>
          <a:blip r:embed="rId3"/>
          <a:stretch>
            <a:fillRect/>
          </a:stretch>
        </p:blipFill>
        <p:spPr>
          <a:xfrm>
            <a:off x="2228144" y="1825625"/>
            <a:ext cx="7735712" cy="4351338"/>
          </a:xfrm>
        </p:spPr>
      </p:pic>
    </p:spTree>
    <p:extLst>
      <p:ext uri="{BB962C8B-B14F-4D97-AF65-F5344CB8AC3E}">
        <p14:creationId xmlns:p14="http://schemas.microsoft.com/office/powerpoint/2010/main" val="1644663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descr="Et bilde som inneholder person, klær, himmel, konstruksjon&#10;&#10;KI-generert innhold kan være feil.">
            <a:extLst>
              <a:ext uri="{FF2B5EF4-FFF2-40B4-BE49-F238E27FC236}">
                <a16:creationId xmlns:a16="http://schemas.microsoft.com/office/drawing/2014/main" id="{B051CE32-9A9D-5713-A109-CF46962E686E}"/>
              </a:ext>
            </a:extLst>
          </p:cNvPr>
          <p:cNvPicPr>
            <a:picLocks noGrp="1" noChangeAspect="1"/>
          </p:cNvPicPr>
          <p:nvPr>
            <p:ph type="pic" sz="quarter" idx="10"/>
          </p:nvPr>
        </p:nvPicPr>
        <p:blipFill>
          <a:blip r:embed="rId3"/>
          <a:srcRect t="22030" b="22030"/>
          <a:stretch/>
        </p:blipFill>
        <p:spPr>
          <a:xfrm>
            <a:off x="6740386" y="1823038"/>
            <a:ext cx="4615817" cy="3874417"/>
          </a:xfrm>
        </p:spPr>
      </p:pic>
      <p:sp>
        <p:nvSpPr>
          <p:cNvPr id="2" name="Tittel 1">
            <a:extLst>
              <a:ext uri="{FF2B5EF4-FFF2-40B4-BE49-F238E27FC236}">
                <a16:creationId xmlns:a16="http://schemas.microsoft.com/office/drawing/2014/main" id="{3528D816-6800-F752-A7FB-AE59F5372A3C}"/>
              </a:ext>
            </a:extLst>
          </p:cNvPr>
          <p:cNvSpPr>
            <a:spLocks noGrp="1"/>
          </p:cNvSpPr>
          <p:nvPr>
            <p:ph type="title"/>
          </p:nvPr>
        </p:nvSpPr>
        <p:spPr>
          <a:xfrm>
            <a:off x="838200" y="365126"/>
            <a:ext cx="10515600" cy="1325563"/>
          </a:xfrm>
        </p:spPr>
        <p:txBody>
          <a:bodyPr/>
          <a:lstStyle/>
          <a:p>
            <a:r>
              <a:rPr lang="nb-NO" dirty="0"/>
              <a:t>FNs Barnekonvensjonen</a:t>
            </a:r>
          </a:p>
        </p:txBody>
      </p:sp>
      <p:sp>
        <p:nvSpPr>
          <p:cNvPr id="3" name="Plassholder for innhold 2">
            <a:extLst>
              <a:ext uri="{FF2B5EF4-FFF2-40B4-BE49-F238E27FC236}">
                <a16:creationId xmlns:a16="http://schemas.microsoft.com/office/drawing/2014/main" id="{E47B4F19-0F74-219B-5C86-4A1B30D09024}"/>
              </a:ext>
            </a:extLst>
          </p:cNvPr>
          <p:cNvSpPr>
            <a:spLocks noGrp="1"/>
          </p:cNvSpPr>
          <p:nvPr>
            <p:ph sz="half" idx="1"/>
          </p:nvPr>
        </p:nvSpPr>
        <p:spPr>
          <a:xfrm>
            <a:off x="838200" y="3797781"/>
            <a:ext cx="5181600" cy="2379181"/>
          </a:xfrm>
        </p:spPr>
        <p:txBody>
          <a:bodyPr>
            <a:normAutofit/>
          </a:bodyPr>
          <a:lstStyle/>
          <a:p>
            <a:pPr marL="0" indent="0">
              <a:buNone/>
            </a:pPr>
            <a:endParaRPr lang="nb-NO" dirty="0"/>
          </a:p>
          <a:p>
            <a:r>
              <a:rPr lang="nb-NO" dirty="0"/>
              <a:t>Barns rettigheter og prinsippet om barnets beste er tett sammenvevd</a:t>
            </a:r>
          </a:p>
          <a:p>
            <a:r>
              <a:rPr lang="nb-NO" dirty="0"/>
              <a:t>Flere av konvensjonens artikler er koblet til modellens områder og temaer</a:t>
            </a:r>
          </a:p>
          <a:p>
            <a:pPr marL="0" indent="0">
              <a:buNone/>
            </a:pPr>
            <a:endParaRPr lang="nb-NO" dirty="0"/>
          </a:p>
          <a:p>
            <a:endParaRPr lang="nb-NO" dirty="0"/>
          </a:p>
          <a:p>
            <a:endParaRPr lang="nb-NO" dirty="0"/>
          </a:p>
        </p:txBody>
      </p:sp>
      <p:pic>
        <p:nvPicPr>
          <p:cNvPr id="4" name="Picture 2" descr="ree">
            <a:extLst>
              <a:ext uri="{FF2B5EF4-FFF2-40B4-BE49-F238E27FC236}">
                <a16:creationId xmlns:a16="http://schemas.microsoft.com/office/drawing/2014/main" id="{5A02458F-C0CE-1F3E-BCC6-99E8995A82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8422" y="1840312"/>
            <a:ext cx="2130078" cy="18078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85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14FE3-447F-41F6-E371-0A6CFCB228F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5110A46A-2D8C-5979-1830-7F7C8FAD4EC9}"/>
              </a:ext>
            </a:extLst>
          </p:cNvPr>
          <p:cNvSpPr>
            <a:spLocks noGrp="1"/>
          </p:cNvSpPr>
          <p:nvPr>
            <p:ph type="title"/>
          </p:nvPr>
        </p:nvSpPr>
        <p:spPr>
          <a:xfrm>
            <a:off x="838200" y="365126"/>
            <a:ext cx="10515600" cy="1325563"/>
          </a:xfrm>
        </p:spPr>
        <p:txBody>
          <a:bodyPr/>
          <a:lstStyle/>
          <a:p>
            <a:r>
              <a:rPr lang="nb-NO" dirty="0" err="1"/>
              <a:t>Bronfenbrenners</a:t>
            </a:r>
            <a:r>
              <a:rPr lang="nb-NO" dirty="0"/>
              <a:t> utviklingsøkologiske modell</a:t>
            </a:r>
          </a:p>
        </p:txBody>
      </p:sp>
      <p:pic>
        <p:nvPicPr>
          <p:cNvPr id="4" name="Plassholder for innhold 4" descr="Et bilde som inneholder tekst, sirkel, skjermbilde, diagram&#10;&#10;Automatisk generert beskrivelse">
            <a:extLst>
              <a:ext uri="{FF2B5EF4-FFF2-40B4-BE49-F238E27FC236}">
                <a16:creationId xmlns:a16="http://schemas.microsoft.com/office/drawing/2014/main" id="{6027F81E-9753-C2F6-61E1-BA8264585D82}"/>
              </a:ext>
            </a:extLst>
          </p:cNvPr>
          <p:cNvPicPr>
            <a:picLocks noChangeAspect="1"/>
          </p:cNvPicPr>
          <p:nvPr/>
        </p:nvPicPr>
        <p:blipFill>
          <a:blip r:embed="rId3">
            <a:extLst>
              <a:ext uri="{28A0092B-C50C-407E-A947-70E740481C1C}">
                <a14:useLocalDpi xmlns:a14="http://schemas.microsoft.com/office/drawing/2010/main" val="0"/>
              </a:ext>
            </a:extLst>
          </a:blip>
          <a:srcRect l="1877" t="1617" r="1945" b="1617"/>
          <a:stretch>
            <a:fillRect/>
          </a:stretch>
        </p:blipFill>
        <p:spPr>
          <a:xfrm>
            <a:off x="3799415" y="1690689"/>
            <a:ext cx="4593170" cy="4621210"/>
          </a:xfrm>
          <a:prstGeom prst="ellipse">
            <a:avLst/>
          </a:prstGeom>
        </p:spPr>
      </p:pic>
    </p:spTree>
    <p:extLst>
      <p:ext uri="{BB962C8B-B14F-4D97-AF65-F5344CB8AC3E}">
        <p14:creationId xmlns:p14="http://schemas.microsoft.com/office/powerpoint/2010/main" val="38015230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CE46C-D412-8E1A-B50F-310F0ADCE8F6}"/>
            </a:ext>
          </a:extLst>
        </p:cNvPr>
        <p:cNvGrpSpPr/>
        <p:nvPr/>
      </p:nvGrpSpPr>
      <p:grpSpPr>
        <a:xfrm>
          <a:off x="0" y="0"/>
          <a:ext cx="0" cy="0"/>
          <a:chOff x="0" y="0"/>
          <a:chExt cx="0" cy="0"/>
        </a:xfrm>
      </p:grpSpPr>
      <p:pic>
        <p:nvPicPr>
          <p:cNvPr id="4" name="Bilde 3" descr="Et bilde som inneholder Grafikk, kreativitet, kunst, design&#10;&#10;KI-generert innhold kan være feil.">
            <a:extLst>
              <a:ext uri="{FF2B5EF4-FFF2-40B4-BE49-F238E27FC236}">
                <a16:creationId xmlns:a16="http://schemas.microsoft.com/office/drawing/2014/main" id="{4B2E9EB4-973E-6A26-D8C3-3758BDEA7D6E}"/>
              </a:ext>
            </a:extLst>
          </p:cNvPr>
          <p:cNvPicPr>
            <a:picLocks noChangeAspect="1"/>
          </p:cNvPicPr>
          <p:nvPr/>
        </p:nvPicPr>
        <p:blipFill>
          <a:blip r:embed="rId3"/>
          <a:stretch>
            <a:fillRect/>
          </a:stretch>
        </p:blipFill>
        <p:spPr>
          <a:xfrm>
            <a:off x="6341136" y="1294126"/>
            <a:ext cx="4932239" cy="4932239"/>
          </a:xfrm>
          <a:prstGeom prst="rect">
            <a:avLst/>
          </a:prstGeom>
        </p:spPr>
      </p:pic>
      <p:sp>
        <p:nvSpPr>
          <p:cNvPr id="5" name="Tittel 4">
            <a:extLst>
              <a:ext uri="{FF2B5EF4-FFF2-40B4-BE49-F238E27FC236}">
                <a16:creationId xmlns:a16="http://schemas.microsoft.com/office/drawing/2014/main" id="{0C65BB88-9204-10FA-552C-0FD64FDEE757}"/>
              </a:ext>
            </a:extLst>
          </p:cNvPr>
          <p:cNvSpPr>
            <a:spLocks noGrp="1"/>
          </p:cNvSpPr>
          <p:nvPr>
            <p:ph type="title"/>
          </p:nvPr>
        </p:nvSpPr>
        <p:spPr/>
        <p:txBody>
          <a:bodyPr/>
          <a:lstStyle/>
          <a:p>
            <a:r>
              <a:rPr lang="nb-NO" dirty="0">
                <a:latin typeface="Inter Extra Bold" panose="020B0502030000000004" pitchFamily="34" charset="0"/>
                <a:ea typeface="Inter Extra Bold" panose="020B0502030000000004" pitchFamily="34" charset="0"/>
              </a:rPr>
              <a:t>Barnets behov</a:t>
            </a:r>
          </a:p>
        </p:txBody>
      </p:sp>
      <p:pic>
        <p:nvPicPr>
          <p:cNvPr id="14" name="Plassholder for bilde 13" descr="Et bilde som inneholder person, klær, innendørs, vegg&#10;&#10;KI-generert innhold kan være feil.">
            <a:extLst>
              <a:ext uri="{FF2B5EF4-FFF2-40B4-BE49-F238E27FC236}">
                <a16:creationId xmlns:a16="http://schemas.microsoft.com/office/drawing/2014/main" id="{EB515BAD-D080-B5FD-89EF-66D423A59E6B}"/>
              </a:ext>
            </a:extLst>
          </p:cNvPr>
          <p:cNvPicPr>
            <a:picLocks noGrp="1" noChangeAspect="1"/>
          </p:cNvPicPr>
          <p:nvPr>
            <p:ph type="pic" sz="quarter" idx="10"/>
          </p:nvPr>
        </p:nvPicPr>
        <p:blipFill>
          <a:blip r:embed="rId4"/>
          <a:srcRect l="10305" r="10305"/>
          <a:stretch>
            <a:fillRect/>
          </a:stretch>
        </p:blipFill>
        <p:spPr/>
      </p:pic>
    </p:spTree>
    <p:extLst>
      <p:ext uri="{BB962C8B-B14F-4D97-AF65-F5344CB8AC3E}">
        <p14:creationId xmlns:p14="http://schemas.microsoft.com/office/powerpoint/2010/main" val="3709571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descr="Et bilde som inneholder person, klær, negl, finger&#10;&#10;KI-generert innhold kan være feil.">
            <a:extLst>
              <a:ext uri="{FF2B5EF4-FFF2-40B4-BE49-F238E27FC236}">
                <a16:creationId xmlns:a16="http://schemas.microsoft.com/office/drawing/2014/main" id="{F332C02E-9806-BB8B-67F1-318388EB1862}"/>
              </a:ext>
            </a:extLst>
          </p:cNvPr>
          <p:cNvPicPr>
            <a:picLocks noGrp="1" noChangeAspect="1"/>
          </p:cNvPicPr>
          <p:nvPr>
            <p:ph type="pic" sz="quarter" idx="10"/>
          </p:nvPr>
        </p:nvPicPr>
        <p:blipFill>
          <a:blip r:embed="rId3"/>
          <a:srcRect l="40789" r="9201" b="3226"/>
          <a:stretch>
            <a:fillRect/>
          </a:stretch>
        </p:blipFill>
        <p:spPr>
          <a:xfrm>
            <a:off x="6873875" y="0"/>
            <a:ext cx="5318125" cy="6858000"/>
          </a:xfrm>
        </p:spPr>
      </p:pic>
      <p:sp>
        <p:nvSpPr>
          <p:cNvPr id="5" name="Tittel 4">
            <a:extLst>
              <a:ext uri="{FF2B5EF4-FFF2-40B4-BE49-F238E27FC236}">
                <a16:creationId xmlns:a16="http://schemas.microsoft.com/office/drawing/2014/main" id="{BC0C8831-2FE5-A2F8-3D64-C4420CC9E070}"/>
              </a:ext>
            </a:extLst>
          </p:cNvPr>
          <p:cNvSpPr>
            <a:spLocks noGrp="1"/>
          </p:cNvSpPr>
          <p:nvPr>
            <p:ph type="title"/>
          </p:nvPr>
        </p:nvSpPr>
        <p:spPr>
          <a:xfrm>
            <a:off x="404809" y="0"/>
            <a:ext cx="6469066" cy="1600200"/>
          </a:xfrm>
        </p:spPr>
        <p:txBody>
          <a:bodyPr>
            <a:normAutofit/>
          </a:bodyPr>
          <a:lstStyle/>
          <a:p>
            <a:r>
              <a:rPr lang="nb-NO" dirty="0"/>
              <a:t>Kunnskap om risiko og beskyttelse for utvikling</a:t>
            </a:r>
          </a:p>
        </p:txBody>
      </p:sp>
      <p:sp>
        <p:nvSpPr>
          <p:cNvPr id="6" name="Plassholder for tekst 5">
            <a:extLst>
              <a:ext uri="{FF2B5EF4-FFF2-40B4-BE49-F238E27FC236}">
                <a16:creationId xmlns:a16="http://schemas.microsoft.com/office/drawing/2014/main" id="{8739E087-1F8B-1648-9344-FF03A197DBE9}"/>
              </a:ext>
            </a:extLst>
          </p:cNvPr>
          <p:cNvSpPr>
            <a:spLocks noGrp="1"/>
          </p:cNvSpPr>
          <p:nvPr>
            <p:ph type="body" sz="half" idx="2"/>
          </p:nvPr>
        </p:nvSpPr>
        <p:spPr>
          <a:xfrm>
            <a:off x="404809" y="2167709"/>
            <a:ext cx="6064257" cy="4458878"/>
          </a:xfrm>
        </p:spPr>
        <p:txBody>
          <a:bodyPr>
            <a:normAutofit fontScale="85000" lnSpcReduction="20000"/>
          </a:bodyPr>
          <a:lstStyle/>
          <a:p>
            <a:r>
              <a:rPr lang="nb-NO" b="1" i="1" dirty="0"/>
              <a:t>Risiko: </a:t>
            </a:r>
            <a:r>
              <a:rPr lang="nb-NO" dirty="0"/>
              <a:t>Forhold ved barnet selv, foreldrenes omsorg eller barnets omgivelser som øker sannsynligheten for at barn skal utvikle vansker.</a:t>
            </a:r>
          </a:p>
          <a:p>
            <a:r>
              <a:rPr lang="nb-NO" b="1" i="1" dirty="0"/>
              <a:t>Belastninger:</a:t>
            </a:r>
            <a:r>
              <a:rPr lang="nb-NO" b="1" dirty="0"/>
              <a:t> </a:t>
            </a:r>
            <a:r>
              <a:rPr lang="nb-NO" dirty="0"/>
              <a:t>Et behov som ikke dekkes her og nå ved barnet selv, barnets foreldre eller barnets omgivelser, som kan innebære en risiko for barnets utvikling. </a:t>
            </a:r>
          </a:p>
          <a:p>
            <a:r>
              <a:rPr lang="nb-NO" b="1" i="1" dirty="0"/>
              <a:t>Beskyttelse</a:t>
            </a:r>
            <a:r>
              <a:rPr lang="nb-NO" i="1" dirty="0"/>
              <a:t>: </a:t>
            </a:r>
            <a:r>
              <a:rPr lang="nb-NO" dirty="0"/>
              <a:t>Forhold ved barnet selv, foreldrenes omsorg eller barnets omgivelser som øker barnets motstandskraft når risiko er til stede.</a:t>
            </a:r>
          </a:p>
          <a:p>
            <a:r>
              <a:rPr lang="nb-NO" b="1" i="1" dirty="0"/>
              <a:t>Ressurser:</a:t>
            </a:r>
            <a:r>
              <a:rPr lang="nb-NO" b="1" dirty="0"/>
              <a:t> </a:t>
            </a:r>
            <a:r>
              <a:rPr lang="nb-NO" dirty="0"/>
              <a:t>Et behov som dekkes her og nå ved barnet selv, barnets foreldre eller barnets omgivelser, som kan innebære en beskyttelse for barnets utvikling i møte med risiko.</a:t>
            </a:r>
          </a:p>
          <a:p>
            <a:pPr marL="285750" indent="-285750">
              <a:buFont typeface="Arial" panose="020B0604020202020204" pitchFamily="34" charset="0"/>
              <a:buChar char="•"/>
            </a:pPr>
            <a:endParaRPr lang="nb-NO" dirty="0"/>
          </a:p>
        </p:txBody>
      </p:sp>
      <p:pic>
        <p:nvPicPr>
          <p:cNvPr id="10" name="Bilde 9">
            <a:extLst>
              <a:ext uri="{FF2B5EF4-FFF2-40B4-BE49-F238E27FC236}">
                <a16:creationId xmlns:a16="http://schemas.microsoft.com/office/drawing/2014/main" id="{2B505F73-5F66-97B5-A646-586636A7CCCE}"/>
              </a:ext>
            </a:extLst>
          </p:cNvPr>
          <p:cNvPicPr>
            <a:picLocks noChangeAspect="1"/>
          </p:cNvPicPr>
          <p:nvPr/>
        </p:nvPicPr>
        <p:blipFill>
          <a:blip r:embed="rId4"/>
          <a:srcRect/>
          <a:stretch/>
        </p:blipFill>
        <p:spPr>
          <a:xfrm>
            <a:off x="10637844" y="6363879"/>
            <a:ext cx="1149347" cy="262708"/>
          </a:xfrm>
          <a:prstGeom prst="rect">
            <a:avLst/>
          </a:prstGeom>
        </p:spPr>
      </p:pic>
    </p:spTree>
    <p:extLst>
      <p:ext uri="{BB962C8B-B14F-4D97-AF65-F5344CB8AC3E}">
        <p14:creationId xmlns:p14="http://schemas.microsoft.com/office/powerpoint/2010/main" val="2586863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07D4C-BF3F-0B50-2870-D4FCA388AD7C}"/>
            </a:ext>
          </a:extLst>
        </p:cNvPr>
        <p:cNvGrpSpPr/>
        <p:nvPr/>
      </p:nvGrpSpPr>
      <p:grpSpPr>
        <a:xfrm>
          <a:off x="0" y="0"/>
          <a:ext cx="0" cy="0"/>
          <a:chOff x="0" y="0"/>
          <a:chExt cx="0" cy="0"/>
        </a:xfrm>
      </p:grpSpPr>
      <p:pic>
        <p:nvPicPr>
          <p:cNvPr id="9" name="Bilde 8" descr="Et bilde som inneholder skjermbilde, Grafikk, design&#10;&#10;KI-generert innhold kan være feil.">
            <a:extLst>
              <a:ext uri="{FF2B5EF4-FFF2-40B4-BE49-F238E27FC236}">
                <a16:creationId xmlns:a16="http://schemas.microsoft.com/office/drawing/2014/main" id="{95F24F03-2EB0-FA99-20F3-2979348B82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176" y="83841"/>
            <a:ext cx="13376352" cy="7524196"/>
          </a:xfrm>
          <a:prstGeom prst="rect">
            <a:avLst/>
          </a:prstGeom>
        </p:spPr>
      </p:pic>
      <p:pic>
        <p:nvPicPr>
          <p:cNvPr id="4" name="Picture 4" descr="Diagram&#10;&#10;Description automatically generated">
            <a:extLst>
              <a:ext uri="{FF2B5EF4-FFF2-40B4-BE49-F238E27FC236}">
                <a16:creationId xmlns:a16="http://schemas.microsoft.com/office/drawing/2014/main" id="{DF198D67-0815-A7BF-7A05-0C653A96E7B9}"/>
              </a:ext>
            </a:extLst>
          </p:cNvPr>
          <p:cNvPicPr>
            <a:picLocks noGrp="1" noChangeAspect="1"/>
          </p:cNvPicPr>
          <p:nvPr>
            <p:ph idx="4294967295"/>
          </p:nvPr>
        </p:nvPicPr>
        <p:blipFill>
          <a:blip r:embed="rId4"/>
          <a:stretch>
            <a:fillRect/>
          </a:stretch>
        </p:blipFill>
        <p:spPr>
          <a:xfrm>
            <a:off x="0" y="520700"/>
            <a:ext cx="3244850" cy="2273300"/>
          </a:xfrm>
          <a:prstGeom prst="rect">
            <a:avLst/>
          </a:prstGeom>
        </p:spPr>
      </p:pic>
      <p:pic>
        <p:nvPicPr>
          <p:cNvPr id="5" name="Bilde 4">
            <a:extLst>
              <a:ext uri="{FF2B5EF4-FFF2-40B4-BE49-F238E27FC236}">
                <a16:creationId xmlns:a16="http://schemas.microsoft.com/office/drawing/2014/main" id="{4DD7C120-22D5-574A-7AFB-F2349BD77D73}"/>
              </a:ext>
            </a:extLst>
          </p:cNvPr>
          <p:cNvPicPr>
            <a:picLocks noChangeAspect="1"/>
          </p:cNvPicPr>
          <p:nvPr/>
        </p:nvPicPr>
        <p:blipFill>
          <a:blip r:embed="rId5"/>
          <a:stretch>
            <a:fillRect/>
          </a:stretch>
        </p:blipFill>
        <p:spPr>
          <a:xfrm>
            <a:off x="305673" y="2733269"/>
            <a:ext cx="2479381" cy="2201539"/>
          </a:xfrm>
          <a:prstGeom prst="rect">
            <a:avLst/>
          </a:prstGeom>
        </p:spPr>
      </p:pic>
      <p:pic>
        <p:nvPicPr>
          <p:cNvPr id="6" name="Picture 5">
            <a:extLst>
              <a:ext uri="{FF2B5EF4-FFF2-40B4-BE49-F238E27FC236}">
                <a16:creationId xmlns:a16="http://schemas.microsoft.com/office/drawing/2014/main" id="{31653293-F397-F8F3-FB33-207D921A9230}"/>
              </a:ext>
            </a:extLst>
          </p:cNvPr>
          <p:cNvPicPr>
            <a:picLocks noChangeAspect="1"/>
          </p:cNvPicPr>
          <p:nvPr/>
        </p:nvPicPr>
        <p:blipFill>
          <a:blip r:embed="rId6"/>
          <a:srcRect l="19803" r="17198" b="2"/>
          <a:stretch>
            <a:fillRect/>
          </a:stretch>
        </p:blipFill>
        <p:spPr>
          <a:xfrm>
            <a:off x="2520769" y="4451658"/>
            <a:ext cx="2406353" cy="2406342"/>
          </a:xfrm>
          <a:prstGeom prst="rect">
            <a:avLst/>
          </a:prstGeom>
          <a:noFill/>
        </p:spPr>
      </p:pic>
      <p:pic>
        <p:nvPicPr>
          <p:cNvPr id="8" name="Bilde 7">
            <a:extLst>
              <a:ext uri="{FF2B5EF4-FFF2-40B4-BE49-F238E27FC236}">
                <a16:creationId xmlns:a16="http://schemas.microsoft.com/office/drawing/2014/main" id="{73D4A9CD-824C-DA5D-987B-E78BEF67E6E8}"/>
              </a:ext>
            </a:extLst>
          </p:cNvPr>
          <p:cNvPicPr>
            <a:picLocks noChangeAspect="1"/>
          </p:cNvPicPr>
          <p:nvPr/>
        </p:nvPicPr>
        <p:blipFill>
          <a:blip r:embed="rId7"/>
          <a:stretch>
            <a:fillRect/>
          </a:stretch>
        </p:blipFill>
        <p:spPr>
          <a:xfrm>
            <a:off x="8634415" y="4041541"/>
            <a:ext cx="2748257" cy="2732618"/>
          </a:xfrm>
          <a:prstGeom prst="rect">
            <a:avLst/>
          </a:prstGeom>
        </p:spPr>
      </p:pic>
      <p:pic>
        <p:nvPicPr>
          <p:cNvPr id="13" name="Bilde 12">
            <a:extLst>
              <a:ext uri="{FF2B5EF4-FFF2-40B4-BE49-F238E27FC236}">
                <a16:creationId xmlns:a16="http://schemas.microsoft.com/office/drawing/2014/main" id="{6E7B8E59-F22B-A23E-D360-4778CBDA03F9}"/>
              </a:ext>
            </a:extLst>
          </p:cNvPr>
          <p:cNvPicPr>
            <a:picLocks noChangeAspect="1"/>
          </p:cNvPicPr>
          <p:nvPr/>
        </p:nvPicPr>
        <p:blipFill>
          <a:blip r:embed="rId8"/>
          <a:stretch>
            <a:fillRect/>
          </a:stretch>
        </p:blipFill>
        <p:spPr>
          <a:xfrm>
            <a:off x="8334009" y="462313"/>
            <a:ext cx="3349068" cy="2306643"/>
          </a:xfrm>
          <a:prstGeom prst="rect">
            <a:avLst/>
          </a:prstGeom>
        </p:spPr>
      </p:pic>
      <p:pic>
        <p:nvPicPr>
          <p:cNvPr id="3" name="Plassholder for innhold 7" descr="Et bilde som inneholder tekst, skjermbilde, Font, symbol&#10;&#10;KI-generert innhold kan være feil.">
            <a:extLst>
              <a:ext uri="{FF2B5EF4-FFF2-40B4-BE49-F238E27FC236}">
                <a16:creationId xmlns:a16="http://schemas.microsoft.com/office/drawing/2014/main" id="{6DDC7BA9-67F1-44BC-8291-438546116472}"/>
              </a:ext>
            </a:extLst>
          </p:cNvPr>
          <p:cNvPicPr>
            <a:picLocks noChangeAspect="1"/>
          </p:cNvPicPr>
          <p:nvPr/>
        </p:nvPicPr>
        <p:blipFill>
          <a:blip r:embed="rId9"/>
          <a:srcRect b="14482"/>
          <a:stretch/>
        </p:blipFill>
        <p:spPr>
          <a:xfrm>
            <a:off x="2183455" y="1450150"/>
            <a:ext cx="7825089" cy="3764181"/>
          </a:xfrm>
          <a:prstGeom prst="rect">
            <a:avLst/>
          </a:prstGeom>
        </p:spPr>
      </p:pic>
    </p:spTree>
    <p:extLst>
      <p:ext uri="{BB962C8B-B14F-4D97-AF65-F5344CB8AC3E}">
        <p14:creationId xmlns:p14="http://schemas.microsoft.com/office/powerpoint/2010/main" val="5434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2943 2.22222E-6 L 0.37396 -0.04445 " pathEditMode="relative" rAng="0" ptsTypes="AA">
                                      <p:cBhvr>
                                        <p:cTn id="6" dur="2000" fill="hold"/>
                                        <p:tgtEl>
                                          <p:spTgt spid="5"/>
                                        </p:tgtEl>
                                        <p:attrNameLst>
                                          <p:attrName>ppt_x</p:attrName>
                                          <p:attrName>ppt_y</p:attrName>
                                        </p:attrNameLst>
                                      </p:cBhvr>
                                      <p:rCtr x="17227" y="-2222"/>
                                    </p:animMotion>
                                  </p:childTnLst>
                                </p:cTn>
                              </p:par>
                              <p:par>
                                <p:cTn id="7" presetID="0" presetClass="path" presetSubtype="0" accel="50000" decel="50000" fill="hold" nodeType="withEffect">
                                  <p:stCondLst>
                                    <p:cond delay="0"/>
                                  </p:stCondLst>
                                  <p:childTnLst>
                                    <p:animMotion origin="layout" path="M -0.01745 -0.01551 L 0.20872 -0.3051 " pathEditMode="relative" rAng="0" ptsTypes="AA">
                                      <p:cBhvr>
                                        <p:cTn id="8" dur="2000" fill="hold"/>
                                        <p:tgtEl>
                                          <p:spTgt spid="6"/>
                                        </p:tgtEl>
                                        <p:attrNameLst>
                                          <p:attrName>ppt_x</p:attrName>
                                          <p:attrName>ppt_y</p:attrName>
                                        </p:attrNameLst>
                                      </p:cBhvr>
                                      <p:rCtr x="11302" y="-14491"/>
                                    </p:animMotion>
                                  </p:childTnLst>
                                </p:cTn>
                              </p:par>
                              <p:par>
                                <p:cTn id="9" presetID="0" presetClass="path" presetSubtype="0" accel="50000" decel="50000" fill="hold" nodeType="withEffect">
                                  <p:stCondLst>
                                    <p:cond delay="0"/>
                                  </p:stCondLst>
                                  <p:childTnLst>
                                    <p:animMotion origin="layout" path="M 0.00391 -0.01227 L -0.30429 -0.25811 " pathEditMode="relative" rAng="0" ptsTypes="AA">
                                      <p:cBhvr>
                                        <p:cTn id="10" dur="2000" fill="hold"/>
                                        <p:tgtEl>
                                          <p:spTgt spid="8"/>
                                        </p:tgtEl>
                                        <p:attrNameLst>
                                          <p:attrName>ppt_x</p:attrName>
                                          <p:attrName>ppt_y</p:attrName>
                                        </p:attrNameLst>
                                      </p:cBhvr>
                                      <p:rCtr x="-15417" y="-12292"/>
                                    </p:animMotion>
                                  </p:childTnLst>
                                </p:cTn>
                              </p:par>
                              <p:par>
                                <p:cTn id="11" presetID="0" presetClass="path" presetSubtype="0" accel="50000" decel="50000" fill="hold" nodeType="withEffect">
                                  <p:stCondLst>
                                    <p:cond delay="0"/>
                                  </p:stCondLst>
                                  <p:childTnLst>
                                    <p:animMotion origin="layout" path="M -0.00312 -0.0176 L -0.31015 0.26967 " pathEditMode="relative" rAng="0" ptsTypes="AA">
                                      <p:cBhvr>
                                        <p:cTn id="12" dur="2000" fill="hold"/>
                                        <p:tgtEl>
                                          <p:spTgt spid="13"/>
                                        </p:tgtEl>
                                        <p:attrNameLst>
                                          <p:attrName>ppt_x</p:attrName>
                                          <p:attrName>ppt_y</p:attrName>
                                        </p:attrNameLst>
                                      </p:cBhvr>
                                      <p:rCtr x="-15352" y="14352"/>
                                    </p:animMotion>
                                  </p:childTnLst>
                                </p:cTn>
                              </p:par>
                              <p:par>
                                <p:cTn id="13" presetID="0" presetClass="path" presetSubtype="0" accel="50000" decel="50000" fill="hold" nodeType="withEffect">
                                  <p:stCondLst>
                                    <p:cond delay="0"/>
                                  </p:stCondLst>
                                  <p:childTnLst>
                                    <p:animMotion origin="layout" path="M -0.00403 0.00416 L 0.38216 0.30115 " pathEditMode="relative" rAng="0" ptsTypes="AA">
                                      <p:cBhvr>
                                        <p:cTn id="14" dur="2000" fill="hold"/>
                                        <p:tgtEl>
                                          <p:spTgt spid="4"/>
                                        </p:tgtEl>
                                        <p:attrNameLst>
                                          <p:attrName>ppt_x</p:attrName>
                                          <p:attrName>ppt_y</p:attrName>
                                        </p:attrNameLst>
                                      </p:cBhvr>
                                      <p:rCtr x="19310" y="14838"/>
                                    </p:animMotion>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4"/>
                                        </p:tgtEl>
                                      </p:cBhvr>
                                      <p:by x="0" y="0"/>
                                    </p:animScale>
                                  </p:childTnLst>
                                  <p:subTnLst>
                                    <p:set>
                                      <p:cBhvr override="childStyle">
                                        <p:cTn dur="1" fill="hold" display="0" masterRel="sameClick" afterEffect="1">
                                          <p:stCondLst>
                                            <p:cond evt="end" delay="0">
                                              <p:tn val="17"/>
                                            </p:cond>
                                          </p:stCondLst>
                                        </p:cTn>
                                        <p:tgtEl>
                                          <p:spTgt spid="4"/>
                                        </p:tgtEl>
                                        <p:attrNameLst>
                                          <p:attrName>style.visibility</p:attrName>
                                        </p:attrNameLst>
                                      </p:cBhvr>
                                      <p:to>
                                        <p:strVal val="hidden"/>
                                      </p:to>
                                    </p:set>
                                  </p:subTnLst>
                                </p:cTn>
                              </p:par>
                              <p:par>
                                <p:cTn id="19" presetID="6" presetClass="emph" presetSubtype="0" fill="hold" nodeType="withEffect">
                                  <p:stCondLst>
                                    <p:cond delay="0"/>
                                  </p:stCondLst>
                                  <p:childTnLst>
                                    <p:animScale>
                                      <p:cBhvr>
                                        <p:cTn id="20" dur="1000" fill="hold"/>
                                        <p:tgtEl>
                                          <p:spTgt spid="5"/>
                                        </p:tgtEl>
                                      </p:cBhvr>
                                      <p:by x="0" y="0"/>
                                    </p:animScale>
                                  </p:childTnLst>
                                  <p:subTnLst>
                                    <p:set>
                                      <p:cBhvr override="childStyle">
                                        <p:cTn dur="1" fill="hold" display="0" masterRel="sameClick" afterEffect="1">
                                          <p:stCondLst>
                                            <p:cond evt="end" delay="0">
                                              <p:tn val="19"/>
                                            </p:cond>
                                          </p:stCondLst>
                                        </p:cTn>
                                        <p:tgtEl>
                                          <p:spTgt spid="5"/>
                                        </p:tgtEl>
                                        <p:attrNameLst>
                                          <p:attrName>style.visibility</p:attrName>
                                        </p:attrNameLst>
                                      </p:cBhvr>
                                      <p:to>
                                        <p:strVal val="hidden"/>
                                      </p:to>
                                    </p:set>
                                  </p:subTnLst>
                                </p:cTn>
                              </p:par>
                              <p:par>
                                <p:cTn id="21" presetID="6" presetClass="emph" presetSubtype="0" fill="hold" nodeType="withEffect">
                                  <p:stCondLst>
                                    <p:cond delay="0"/>
                                  </p:stCondLst>
                                  <p:childTnLst>
                                    <p:animScale>
                                      <p:cBhvr>
                                        <p:cTn id="22" dur="1000" fill="hold"/>
                                        <p:tgtEl>
                                          <p:spTgt spid="6"/>
                                        </p:tgtEl>
                                      </p:cBhvr>
                                      <p:by x="0" y="0"/>
                                    </p:animScale>
                                  </p:childTnLst>
                                  <p:subTnLst>
                                    <p:set>
                                      <p:cBhvr override="childStyle">
                                        <p:cTn dur="1" fill="hold" display="0" masterRel="sameClick" afterEffect="1">
                                          <p:stCondLst>
                                            <p:cond evt="end" delay="0">
                                              <p:tn val="21"/>
                                            </p:cond>
                                          </p:stCondLst>
                                        </p:cTn>
                                        <p:tgtEl>
                                          <p:spTgt spid="6"/>
                                        </p:tgtEl>
                                        <p:attrNameLst>
                                          <p:attrName>style.visibility</p:attrName>
                                        </p:attrNameLst>
                                      </p:cBhvr>
                                      <p:to>
                                        <p:strVal val="hidden"/>
                                      </p:to>
                                    </p:set>
                                  </p:subTnLst>
                                </p:cTn>
                              </p:par>
                              <p:par>
                                <p:cTn id="23" presetID="6" presetClass="emph" presetSubtype="0" fill="hold" nodeType="withEffect">
                                  <p:stCondLst>
                                    <p:cond delay="0"/>
                                  </p:stCondLst>
                                  <p:childTnLst>
                                    <p:animScale>
                                      <p:cBhvr>
                                        <p:cTn id="24" dur="1000" fill="hold"/>
                                        <p:tgtEl>
                                          <p:spTgt spid="8"/>
                                        </p:tgtEl>
                                      </p:cBhvr>
                                      <p:by x="0" y="0"/>
                                    </p:animScale>
                                  </p:childTnLst>
                                  <p:subTnLst>
                                    <p:set>
                                      <p:cBhvr override="childStyle">
                                        <p:cTn dur="1" fill="hold" display="0" masterRel="sameClick" afterEffect="1">
                                          <p:stCondLst>
                                            <p:cond evt="end" delay="0">
                                              <p:tn val="23"/>
                                            </p:cond>
                                          </p:stCondLst>
                                        </p:cTn>
                                        <p:tgtEl>
                                          <p:spTgt spid="8"/>
                                        </p:tgtEl>
                                        <p:attrNameLst>
                                          <p:attrName>style.visibility</p:attrName>
                                        </p:attrNameLst>
                                      </p:cBhvr>
                                      <p:to>
                                        <p:strVal val="hidden"/>
                                      </p:to>
                                    </p:set>
                                  </p:subTnLst>
                                </p:cTn>
                              </p:par>
                              <p:par>
                                <p:cTn id="25" presetID="6" presetClass="emph" presetSubtype="0" fill="hold" nodeType="withEffect">
                                  <p:stCondLst>
                                    <p:cond delay="0"/>
                                  </p:stCondLst>
                                  <p:childTnLst>
                                    <p:animScale>
                                      <p:cBhvr>
                                        <p:cTn id="26" dur="1000" fill="hold"/>
                                        <p:tgtEl>
                                          <p:spTgt spid="13"/>
                                        </p:tgtEl>
                                      </p:cBhvr>
                                      <p:by x="0" y="0"/>
                                    </p:animScale>
                                  </p:childTnLst>
                                  <p:subTnLst>
                                    <p:set>
                                      <p:cBhvr override="childStyle">
                                        <p:cTn dur="1" fill="hold" display="0" masterRel="sameClick" afterEffect="1">
                                          <p:stCondLst>
                                            <p:cond evt="end" delay="0">
                                              <p:tn val="25"/>
                                            </p:cond>
                                          </p:stCondLst>
                                        </p:cTn>
                                        <p:tgtEl>
                                          <p:spTgt spid="13"/>
                                        </p:tgtEl>
                                        <p:attrNameLst>
                                          <p:attrName>style.visibility</p:attrName>
                                        </p:attrNameLst>
                                      </p:cBhvr>
                                      <p:to>
                                        <p:strVal val="hidden"/>
                                      </p:to>
                                    </p:set>
                                  </p:subTnLst>
                                </p:cTn>
                              </p:par>
                              <p:par>
                                <p:cTn id="27" presetID="6" presetClass="emph" presetSubtype="0" fill="hold" nodeType="withEffect">
                                  <p:stCondLst>
                                    <p:cond delay="0"/>
                                  </p:stCondLst>
                                  <p:childTnLst>
                                    <p:animScale>
                                      <p:cBhvr>
                                        <p:cTn id="28" dur="1000" fill="hold"/>
                                        <p:tgtEl>
                                          <p:spTgt spid="3"/>
                                        </p:tgtEl>
                                      </p:cBhvr>
                                      <p:by x="0" y="0"/>
                                    </p:animScale>
                                  </p:childTnLst>
                                  <p:subTnLst>
                                    <p:set>
                                      <p:cBhvr override="childStyle">
                                        <p:cTn dur="1" fill="hold" display="0" masterRel="sameClick" afterEffect="1">
                                          <p:stCondLst>
                                            <p:cond evt="end" delay="0">
                                              <p:tn val="27"/>
                                            </p:cond>
                                          </p:stCondLst>
                                        </p:cTn>
                                        <p:tgtEl>
                                          <p:spTgt spid="3"/>
                                        </p:tgtEl>
                                        <p:attrNameLst>
                                          <p:attrName>style.visibility</p:attrName>
                                        </p:attrNameLst>
                                      </p:cBhvr>
                                      <p:to>
                                        <p:strVal val="hidden"/>
                                      </p:to>
                                    </p:set>
                                  </p:subTnLst>
                                </p:cTn>
                              </p:par>
                            </p:childTnLst>
                          </p:cTn>
                        </p:par>
                        <p:par>
                          <p:cTn id="29" fill="hold">
                            <p:stCondLst>
                              <p:cond delay="1000"/>
                            </p:stCondLst>
                            <p:childTnLst>
                              <p:par>
                                <p:cTn id="30" presetID="5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1000" fill="hold"/>
                                        <p:tgtEl>
                                          <p:spTgt spid="9"/>
                                        </p:tgtEl>
                                        <p:attrNameLst>
                                          <p:attrName>ppt_w</p:attrName>
                                        </p:attrNameLst>
                                      </p:cBhvr>
                                      <p:tavLst>
                                        <p:tav tm="0">
                                          <p:val>
                                            <p:fltVal val="0"/>
                                          </p:val>
                                        </p:tav>
                                        <p:tav tm="100000">
                                          <p:val>
                                            <p:strVal val="#ppt_w"/>
                                          </p:val>
                                        </p:tav>
                                      </p:tavLst>
                                    </p:anim>
                                    <p:anim calcmode="lin" valueType="num">
                                      <p:cBhvr>
                                        <p:cTn id="33" dur="1000" fill="hold"/>
                                        <p:tgtEl>
                                          <p:spTgt spid="9"/>
                                        </p:tgtEl>
                                        <p:attrNameLst>
                                          <p:attrName>ppt_h</p:attrName>
                                        </p:attrNameLst>
                                      </p:cBhvr>
                                      <p:tavLst>
                                        <p:tav tm="0">
                                          <p:val>
                                            <p:fltVal val="0"/>
                                          </p:val>
                                        </p:tav>
                                        <p:tav tm="100000">
                                          <p:val>
                                            <p:strVal val="#ppt_h"/>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BIS Gult">
  <a:themeElements>
    <a:clrScheme name="Barnets behov i sentrum">
      <a:dk1>
        <a:srgbClr val="16092B"/>
      </a:dk1>
      <a:lt1>
        <a:srgbClr val="FFFBEE"/>
      </a:lt1>
      <a:dk2>
        <a:srgbClr val="340E4A"/>
      </a:dk2>
      <a:lt2>
        <a:srgbClr val="FEF3C9"/>
      </a:lt2>
      <a:accent1>
        <a:srgbClr val="6E26C2"/>
      </a:accent1>
      <a:accent2>
        <a:srgbClr val="FFEDA6"/>
      </a:accent2>
      <a:accent3>
        <a:srgbClr val="E7D8FE"/>
      </a:accent3>
      <a:accent4>
        <a:srgbClr val="A883FE"/>
      </a:accent4>
      <a:accent5>
        <a:srgbClr val="CCB6FF"/>
      </a:accent5>
      <a:accent6>
        <a:srgbClr val="F2EBFF"/>
      </a:accent6>
      <a:hlink>
        <a:srgbClr val="150829"/>
      </a:hlink>
      <a:folHlink>
        <a:srgbClr val="CCB6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BIS Gult">
  <a:themeElements>
    <a:clrScheme name="Barnets behov i sentrum">
      <a:dk1>
        <a:srgbClr val="16092B"/>
      </a:dk1>
      <a:lt1>
        <a:srgbClr val="FFFBEE"/>
      </a:lt1>
      <a:dk2>
        <a:srgbClr val="340E4A"/>
      </a:dk2>
      <a:lt2>
        <a:srgbClr val="FEF3C9"/>
      </a:lt2>
      <a:accent1>
        <a:srgbClr val="6E26C2"/>
      </a:accent1>
      <a:accent2>
        <a:srgbClr val="FFEDA6"/>
      </a:accent2>
      <a:accent3>
        <a:srgbClr val="E7D8FE"/>
      </a:accent3>
      <a:accent4>
        <a:srgbClr val="A883FE"/>
      </a:accent4>
      <a:accent5>
        <a:srgbClr val="CCB6FF"/>
      </a:accent5>
      <a:accent6>
        <a:srgbClr val="F2EBFF"/>
      </a:accent6>
      <a:hlink>
        <a:srgbClr val="150829"/>
      </a:hlink>
      <a:folHlink>
        <a:srgbClr val="CCB6FF"/>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c095adb-bd80-4842-9e1e-b9a4ad2ac791">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431BF568BDB02A46A8E14B7C139BB7BA" ma:contentTypeVersion="11" ma:contentTypeDescription="Opprett et nytt dokument." ma:contentTypeScope="" ma:versionID="8f19dae622946bb649ccd8ea2d58293b">
  <xsd:schema xmlns:xsd="http://www.w3.org/2001/XMLSchema" xmlns:xs="http://www.w3.org/2001/XMLSchema" xmlns:p="http://schemas.microsoft.com/office/2006/metadata/properties" xmlns:ns2="fc095adb-bd80-4842-9e1e-b9a4ad2ac791" targetNamespace="http://schemas.microsoft.com/office/2006/metadata/properties" ma:root="true" ma:fieldsID="8dfe31656baee9bab1401b65ef24104a" ns2:_="">
    <xsd:import namespace="fc095adb-bd80-4842-9e1e-b9a4ad2ac79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095adb-bd80-4842-9e1e-b9a4ad2ac7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84a74eb9-3929-46be-96a3-c1413c89489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0EF91EB-BE55-4621-85A3-8CD74EA3F89B}">
  <ds:schemaRefs>
    <ds:schemaRef ds:uri="http://schemas.microsoft.com/office/2006/documentManagement/types"/>
    <ds:schemaRef ds:uri="http://purl.org/dc/dcmitype/"/>
    <ds:schemaRef ds:uri="http://purl.org/dc/elements/1.1/"/>
    <ds:schemaRef ds:uri="http://www.w3.org/XML/1998/namespace"/>
    <ds:schemaRef ds:uri="http://schemas.microsoft.com/office/2006/metadata/properties"/>
    <ds:schemaRef ds:uri="http://schemas.microsoft.com/office/infopath/2007/PartnerControls"/>
    <ds:schemaRef ds:uri="http://purl.org/dc/terms/"/>
    <ds:schemaRef ds:uri="http://schemas.openxmlformats.org/package/2006/metadata/core-properties"/>
    <ds:schemaRef ds:uri="fc095adb-bd80-4842-9e1e-b9a4ad2ac791"/>
  </ds:schemaRefs>
</ds:datastoreItem>
</file>

<file path=customXml/itemProps2.xml><?xml version="1.0" encoding="utf-8"?>
<ds:datastoreItem xmlns:ds="http://schemas.openxmlformats.org/officeDocument/2006/customXml" ds:itemID="{7C183A94-CFC0-43B1-A6CC-4396F55815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095adb-bd80-4842-9e1e-b9a4ad2ac7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B41D0F2-A4C2-4451-9C35-F3ECDF753414}">
  <ds:schemaRefs>
    <ds:schemaRef ds:uri="http://schemas.microsoft.com/sharepoint/v3/contenttype/forms"/>
  </ds:schemaRefs>
</ds:datastoreItem>
</file>

<file path=docMetadata/LabelInfo.xml><?xml version="1.0" encoding="utf-8"?>
<clbl:labelList xmlns:clbl="http://schemas.microsoft.com/office/2020/mipLabelMetadata">
  <clbl:label id="{88181f18-e8b3-49ee-90c4-cfe0624ec4f0}" enabled="1" method="Standard" siteId="{a34f6ee5-2cae-4a46-a779-6480cace54ec}" removed="0"/>
</clbl:labelList>
</file>

<file path=docProps/app.xml><?xml version="1.0" encoding="utf-8"?>
<Properties xmlns="http://schemas.openxmlformats.org/officeDocument/2006/extended-properties" xmlns:vt="http://schemas.openxmlformats.org/officeDocument/2006/docPropsVTypes">
  <Template/>
  <TotalTime>8074</TotalTime>
  <Words>1394</Words>
  <Application>Microsoft Macintosh PowerPoint</Application>
  <PresentationFormat>Widescreen</PresentationFormat>
  <Paragraphs>47</Paragraphs>
  <Slides>7</Slides>
  <Notes>7</Notes>
  <HiddenSlides>0</HiddenSlides>
  <MMClips>0</MMClips>
  <ScaleCrop>false</ScaleCrop>
  <HeadingPairs>
    <vt:vector size="6" baseType="variant">
      <vt:variant>
        <vt:lpstr>Brukte skrifter</vt:lpstr>
      </vt:variant>
      <vt:variant>
        <vt:i4>6</vt:i4>
      </vt:variant>
      <vt:variant>
        <vt:lpstr>Tema</vt:lpstr>
      </vt:variant>
      <vt:variant>
        <vt:i4>2</vt:i4>
      </vt:variant>
      <vt:variant>
        <vt:lpstr>Lysbildetitler</vt:lpstr>
      </vt:variant>
      <vt:variant>
        <vt:i4>7</vt:i4>
      </vt:variant>
    </vt:vector>
  </HeadingPairs>
  <TitlesOfParts>
    <vt:vector size="15" baseType="lpstr">
      <vt:lpstr>Aptos</vt:lpstr>
      <vt:lpstr>Arial</vt:lpstr>
      <vt:lpstr>Inter</vt:lpstr>
      <vt:lpstr>Inter Extra Bold</vt:lpstr>
      <vt:lpstr>Nunito</vt:lpstr>
      <vt:lpstr>Nunito Black</vt:lpstr>
      <vt:lpstr>BBIS Gult</vt:lpstr>
      <vt:lpstr>1_BBIS Gult</vt:lpstr>
      <vt:lpstr> Bakgrunn, teori- og kunnskapsgrunnlag for kunnskapsmodellen</vt:lpstr>
      <vt:lpstr>Kunnskapsmodellen  Barnets behov i sentrum</vt:lpstr>
      <vt:lpstr>FNs Barnekonvensjonen</vt:lpstr>
      <vt:lpstr>Bronfenbrenners utviklingsøkologiske modell</vt:lpstr>
      <vt:lpstr>Barnets behov</vt:lpstr>
      <vt:lpstr>Kunnskap om risiko og beskyttelse for utvikling</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Håkon Winje</dc:creator>
  <cp:lastModifiedBy>Håkon Winje</cp:lastModifiedBy>
  <cp:revision>2</cp:revision>
  <dcterms:created xsi:type="dcterms:W3CDTF">2025-10-30T08:40:09Z</dcterms:created>
  <dcterms:modified xsi:type="dcterms:W3CDTF">2026-01-26T08:38:40Z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0x010100431BF568BDB02A46A8E14B7C139BB7BA</vt:lpwstr>
  </property>
  <property fmtid="{D5CDD505-2E9C-101B-9397-08002B2CF9AE}" pid="3" name="MediaServiceImageTags">
    <vt:lpwstr/>
  </property>
</Properties>
</file>